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9" r:id="rId3"/>
    <p:sldId id="290" r:id="rId4"/>
    <p:sldId id="292" r:id="rId5"/>
    <p:sldId id="293" r:id="rId6"/>
    <p:sldId id="294" r:id="rId7"/>
    <p:sldId id="295" r:id="rId8"/>
    <p:sldId id="327" r:id="rId9"/>
    <p:sldId id="343" r:id="rId10"/>
    <p:sldId id="306" r:id="rId11"/>
    <p:sldId id="364" r:id="rId12"/>
    <p:sldId id="366" r:id="rId13"/>
    <p:sldId id="367" r:id="rId14"/>
    <p:sldId id="365" r:id="rId15"/>
    <p:sldId id="368" r:id="rId16"/>
    <p:sldId id="369" r:id="rId17"/>
    <p:sldId id="301" r:id="rId18"/>
    <p:sldId id="321" r:id="rId19"/>
    <p:sldId id="307" r:id="rId20"/>
    <p:sldId id="308" r:id="rId21"/>
    <p:sldId id="340" r:id="rId22"/>
    <p:sldId id="309" r:id="rId23"/>
    <p:sldId id="310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61" r:id="rId36"/>
    <p:sldId id="356" r:id="rId37"/>
    <p:sldId id="359" r:id="rId38"/>
    <p:sldId id="36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F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8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402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DB158-CFB6-4A1F-A2C6-06A41DF94E82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66DCD-DD0B-4577-B6E4-DAABEA2EC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2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6DCD-DD0B-4577-B6E4-DAABEA2EC2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30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6DCD-DD0B-4577-B6E4-DAABEA2EC2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1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후 첫</a:t>
            </a:r>
            <a:r>
              <a:rPr lang="ko-KR" altLang="en-US" baseline="0" dirty="0" smtClean="0"/>
              <a:t> 화면으로 결제 화면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6DCD-DD0B-4577-B6E4-DAABEA2EC2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3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6DCD-DD0B-4577-B6E4-DAABEA2EC2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0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6DCD-DD0B-4577-B6E4-DAABEA2EC2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89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6DCD-DD0B-4577-B6E4-DAABEA2EC2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3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알림 관리</a:t>
            </a:r>
            <a:r>
              <a:rPr lang="ko-KR" altLang="en-US" baseline="0" dirty="0" smtClean="0"/>
              <a:t> 태그 삭제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66DCD-DD0B-4577-B6E4-DAABEA2EC26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5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2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1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9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66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5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2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3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49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63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4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0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B3A57-D611-4D8E-B7E8-39EB47DEBD8A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9922-0171-48C3-BBA8-A4052830D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6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4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697521"/>
              </p:ext>
            </p:extLst>
          </p:nvPr>
        </p:nvGraphicFramePr>
        <p:xfrm>
          <a:off x="1514475" y="19050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intro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김원진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소개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소개글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최초화면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219833"/>
              </p:ext>
            </p:extLst>
          </p:nvPr>
        </p:nvGraphicFramePr>
        <p:xfrm>
          <a:off x="8714719" y="190500"/>
          <a:ext cx="2111351" cy="5843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프로그램 소개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8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유저가 해당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프로그램을 설치하고 최초로 접근하게 되는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소개글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4" y="1862245"/>
            <a:ext cx="6369353" cy="378241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453643" y="1779271"/>
            <a:ext cx="289999" cy="2899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75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175191"/>
            <a:ext cx="9857846" cy="51461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688881"/>
              </p:ext>
            </p:extLst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180770"/>
              </p:ext>
            </p:extLst>
          </p:nvPr>
        </p:nvGraphicFramePr>
        <p:xfrm>
          <a:off x="9993868" y="1180"/>
          <a:ext cx="2111351" cy="657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검색하여 분류하기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가축 삭제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의 리스트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선택된 가축의 상세정보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상세정보 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006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4501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9826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35488"/>
                  </a:ext>
                </a:extLst>
              </a:tr>
              <a:tr h="3941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1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검색하여 분류가 가능하다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개체번호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품종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입고일자로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분류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리스트중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하나의 개체를 클릭 후 삭제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리스트에서 개체를 클릭하면 상세정보를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그 안에서 수정과 저장이 되도록 구현한다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03" name="그림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85" y="2326115"/>
            <a:ext cx="3054833" cy="251844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149771"/>
              </p:ext>
            </p:extLst>
          </p:nvPr>
        </p:nvGraphicFramePr>
        <p:xfrm>
          <a:off x="1631026" y="2887229"/>
          <a:ext cx="2390535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107">
                  <a:extLst>
                    <a:ext uri="{9D8B030D-6E8A-4147-A177-3AD203B41FA5}">
                      <a16:colId xmlns:a16="http://schemas.microsoft.com/office/drawing/2014/main" val="2616928975"/>
                    </a:ext>
                  </a:extLst>
                </a:gridCol>
                <a:gridCol w="478107">
                  <a:extLst>
                    <a:ext uri="{9D8B030D-6E8A-4147-A177-3AD203B41FA5}">
                      <a16:colId xmlns:a16="http://schemas.microsoft.com/office/drawing/2014/main" val="2444453984"/>
                    </a:ext>
                  </a:extLst>
                </a:gridCol>
                <a:gridCol w="478107">
                  <a:extLst>
                    <a:ext uri="{9D8B030D-6E8A-4147-A177-3AD203B41FA5}">
                      <a16:colId xmlns:a16="http://schemas.microsoft.com/office/drawing/2014/main" val="2723255618"/>
                    </a:ext>
                  </a:extLst>
                </a:gridCol>
                <a:gridCol w="478107">
                  <a:extLst>
                    <a:ext uri="{9D8B030D-6E8A-4147-A177-3AD203B41FA5}">
                      <a16:colId xmlns:a16="http://schemas.microsoft.com/office/drawing/2014/main" val="3305363990"/>
                    </a:ext>
                  </a:extLst>
                </a:gridCol>
                <a:gridCol w="478107">
                  <a:extLst>
                    <a:ext uri="{9D8B030D-6E8A-4147-A177-3AD203B41FA5}">
                      <a16:colId xmlns:a16="http://schemas.microsoft.com/office/drawing/2014/main" val="1914875970"/>
                    </a:ext>
                  </a:extLst>
                </a:gridCol>
              </a:tblGrid>
              <a:tr h="242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번호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가축개체번호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품종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입고일자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5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A20121123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산란계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암컷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22-11-11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8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A20121123</a:t>
                      </a:r>
                      <a:endParaRPr lang="ko-KR" altLang="en-US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육계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수컷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22-09-11</a:t>
                      </a:r>
                      <a:endParaRPr lang="ko-KR" altLang="en-US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12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A20121123</a:t>
                      </a:r>
                      <a:endParaRPr lang="ko-KR" altLang="en-US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산란계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암컷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22-08-11</a:t>
                      </a:r>
                      <a:endParaRPr lang="ko-KR" altLang="en-US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19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A20121123</a:t>
                      </a:r>
                      <a:endParaRPr lang="ko-KR" altLang="en-US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육계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수컷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22-11-11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895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A20121123</a:t>
                      </a:r>
                      <a:endParaRPr lang="ko-KR" altLang="en-US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산란계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암컷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22-09-11</a:t>
                      </a:r>
                      <a:endParaRPr lang="ko-KR" altLang="en-US" sz="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89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A20121123</a:t>
                      </a:r>
                      <a:endParaRPr lang="ko-KR" altLang="en-US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육계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수컷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22-08-11</a:t>
                      </a:r>
                      <a:endParaRPr lang="ko-KR" altLang="en-US" sz="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483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A20121123</a:t>
                      </a:r>
                      <a:endParaRPr lang="ko-KR" altLang="en-US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산란계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수컷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22-11-11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56395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631025" y="2326115"/>
            <a:ext cx="2390535" cy="285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12489" y="1590181"/>
            <a:ext cx="2376471" cy="58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가축의 상세 정보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23" idx="6"/>
            <a:endCxn id="103" idx="1"/>
          </p:cNvCxnSpPr>
          <p:nvPr/>
        </p:nvCxnSpPr>
        <p:spPr>
          <a:xfrm>
            <a:off x="4021560" y="3495134"/>
            <a:ext cx="746825" cy="90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1723292" y="3279531"/>
            <a:ext cx="2298268" cy="4312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170072" y="2869645"/>
            <a:ext cx="892024" cy="233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366734" y="206508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279666" y="25388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07794" y="27251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491402" y="20786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625906" y="2611407"/>
            <a:ext cx="395654" cy="258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삭제</a:t>
            </a:r>
            <a:endParaRPr lang="ko-KR" altLang="en-US" sz="800" dirty="0"/>
          </a:p>
        </p:txBody>
      </p:sp>
      <p:sp>
        <p:nvSpPr>
          <p:cNvPr id="83" name="직사각형 82"/>
          <p:cNvSpPr/>
          <p:nvPr/>
        </p:nvSpPr>
        <p:spPr>
          <a:xfrm>
            <a:off x="6925679" y="4914984"/>
            <a:ext cx="395654" cy="258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수정</a:t>
            </a:r>
            <a:endParaRPr lang="ko-KR" altLang="en-US" sz="800" dirty="0"/>
          </a:p>
        </p:txBody>
      </p:sp>
      <p:sp>
        <p:nvSpPr>
          <p:cNvPr id="85" name="직사각형 84"/>
          <p:cNvSpPr/>
          <p:nvPr/>
        </p:nvSpPr>
        <p:spPr>
          <a:xfrm>
            <a:off x="7427564" y="4914984"/>
            <a:ext cx="395654" cy="258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저장</a:t>
            </a:r>
            <a:endParaRPr lang="ko-KR" altLang="en-US" sz="8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8166" t="33425" r="6551" b="23724"/>
          <a:stretch/>
        </p:blipFill>
        <p:spPr>
          <a:xfrm>
            <a:off x="1774957" y="2087291"/>
            <a:ext cx="1016153" cy="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175191"/>
            <a:ext cx="9857846" cy="51461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93868" y="1180"/>
          <a:ext cx="2111351" cy="657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검색하여 분류하기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가축 삭제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의 리스트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선택된 가축의 상세정보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상세정보 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006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4501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9826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35488"/>
                  </a:ext>
                </a:extLst>
              </a:tr>
              <a:tr h="3941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1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검색하여 분류가 가능하다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개체번호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품종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입고일자로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분류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리스트중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하나의 개체를 클릭 후 삭제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리스트에서 개체를 클릭하면 상세정보를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그 안에서 수정과 저장이 되도록 구현한다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1412489" y="1590181"/>
            <a:ext cx="2376471" cy="58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가축의 상세 정보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2536" y="17678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219213"/>
              </p:ext>
            </p:extLst>
          </p:nvPr>
        </p:nvGraphicFramePr>
        <p:xfrm>
          <a:off x="1250184" y="2057955"/>
          <a:ext cx="871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195">
                  <a:extLst>
                    <a:ext uri="{9D8B030D-6E8A-4147-A177-3AD203B41FA5}">
                      <a16:colId xmlns:a16="http://schemas.microsoft.com/office/drawing/2014/main" val="1461171575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1873119574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3888221782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776836430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2020884173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421367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dirty="0" smtClean="0"/>
                        <a:t> 작성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baseline="0" dirty="0" smtClean="0"/>
                        <a:t>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신청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정보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656373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250185" y="2066382"/>
            <a:ext cx="1458510" cy="30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540" y="3271571"/>
            <a:ext cx="776377" cy="261610"/>
          </a:xfrm>
          <a:prstGeom prst="rect">
            <a:avLst/>
          </a:prstGeom>
          <a:solidFill>
            <a:srgbClr val="E0F2F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가축관리</a:t>
            </a:r>
            <a:endParaRPr lang="ko-KR" altLang="en-US" sz="1050" dirty="0"/>
          </a:p>
        </p:txBody>
      </p:sp>
      <p:sp>
        <p:nvSpPr>
          <p:cNvPr id="63" name="타원 62"/>
          <p:cNvSpPr/>
          <p:nvPr/>
        </p:nvSpPr>
        <p:spPr>
          <a:xfrm>
            <a:off x="183716" y="3271571"/>
            <a:ext cx="892024" cy="233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57302" y="23858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55" y="2450250"/>
            <a:ext cx="2279010" cy="360484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19605" y="5784923"/>
            <a:ext cx="703384" cy="30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등록</a:t>
            </a:r>
            <a:endParaRPr lang="ko-KR" altLang="en-US" sz="1050" dirty="0"/>
          </a:p>
        </p:txBody>
      </p:sp>
      <p:sp>
        <p:nvSpPr>
          <p:cNvPr id="22" name="직사각형 21"/>
          <p:cNvSpPr/>
          <p:nvPr/>
        </p:nvSpPr>
        <p:spPr>
          <a:xfrm>
            <a:off x="3752550" y="5521126"/>
            <a:ext cx="386183" cy="38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788960" y="2460527"/>
            <a:ext cx="1061833" cy="281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축사 </a:t>
            </a:r>
            <a:r>
              <a:rPr lang="ko-KR" altLang="en-US" sz="1200" dirty="0" err="1" smtClean="0"/>
              <a:t>문진표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4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1175191"/>
            <a:ext cx="9857846" cy="51461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93868" y="1180"/>
          <a:ext cx="2111351" cy="657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검색하여 분류하기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가축 삭제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의 리스트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선택된 가축의 상세정보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상세정보 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006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4501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9826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35488"/>
                  </a:ext>
                </a:extLst>
              </a:tr>
              <a:tr h="3941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1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검색하여 분류가 가능하다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개체번호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품종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입고일자로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분류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리스트중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하나의 개체를 클릭 후 삭제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리스트에서 개체를 클릭하면 상세정보를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그 안에서 수정과 저장이 되도록 구현한다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499436" y="2470540"/>
            <a:ext cx="2390535" cy="285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12489" y="1590181"/>
            <a:ext cx="2376471" cy="58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가축의 상세 정보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42435" y="16907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80849" y="269684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83592" y="48203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418559"/>
              </p:ext>
            </p:extLst>
          </p:nvPr>
        </p:nvGraphicFramePr>
        <p:xfrm>
          <a:off x="1250184" y="2040701"/>
          <a:ext cx="871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195">
                  <a:extLst>
                    <a:ext uri="{9D8B030D-6E8A-4147-A177-3AD203B41FA5}">
                      <a16:colId xmlns:a16="http://schemas.microsoft.com/office/drawing/2014/main" val="1461171575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1873119574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3888221782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776836430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2020884173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421367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dirty="0" smtClean="0"/>
                        <a:t> 작성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baseline="0" dirty="0" smtClean="0"/>
                        <a:t>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신청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정보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656373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701116" y="2055904"/>
            <a:ext cx="1458510" cy="30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540" y="3271571"/>
            <a:ext cx="776377" cy="261610"/>
          </a:xfrm>
          <a:prstGeom prst="rect">
            <a:avLst/>
          </a:prstGeom>
          <a:solidFill>
            <a:srgbClr val="E0F2F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가축관리</a:t>
            </a:r>
            <a:endParaRPr lang="ko-KR" altLang="en-US" sz="1050" dirty="0"/>
          </a:p>
        </p:txBody>
      </p:sp>
      <p:sp>
        <p:nvSpPr>
          <p:cNvPr id="63" name="타원 62"/>
          <p:cNvSpPr/>
          <p:nvPr/>
        </p:nvSpPr>
        <p:spPr>
          <a:xfrm>
            <a:off x="183716" y="3271571"/>
            <a:ext cx="892024" cy="233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8125" y="5141860"/>
            <a:ext cx="703384" cy="30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삭제</a:t>
            </a:r>
            <a:endParaRPr lang="ko-KR" altLang="en-US" sz="105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680" y="3057960"/>
            <a:ext cx="3000794" cy="139084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91680" y="2953729"/>
            <a:ext cx="3000794" cy="577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문진표</a:t>
            </a:r>
            <a:r>
              <a:rPr lang="ko-KR" altLang="en-US" dirty="0" smtClean="0"/>
              <a:t> 리스트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892474" y="5141860"/>
            <a:ext cx="703384" cy="30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수정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5548810" y="47964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83938" y="2400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89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175191"/>
            <a:ext cx="9857846" cy="51461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93868" y="1180"/>
          <a:ext cx="2111351" cy="657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검색하여 분류하기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가축 삭제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의 리스트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선택된 가축의 상세정보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상세정보 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006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4501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9826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35488"/>
                  </a:ext>
                </a:extLst>
              </a:tr>
              <a:tr h="3941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1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검색하여 분류가 가능하다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개체번호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품종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입고일자로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분류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리스트중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하나의 개체를 클릭 후 삭제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리스트에서 개체를 클릭하면 상세정보를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그 안에서 수정과 저장이 되도록 구현한다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514475" y="2083397"/>
            <a:ext cx="2390535" cy="285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12489" y="1590181"/>
            <a:ext cx="2376471" cy="58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가축의 상세 정보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50184" y="18223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23797" y="18454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51925" y="20317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019879" y="18454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250184" y="2506527"/>
          <a:ext cx="871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195">
                  <a:extLst>
                    <a:ext uri="{9D8B030D-6E8A-4147-A177-3AD203B41FA5}">
                      <a16:colId xmlns:a16="http://schemas.microsoft.com/office/drawing/2014/main" val="1461171575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1873119574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3888221782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776836430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2020884173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421367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dirty="0" smtClean="0"/>
                        <a:t> 작성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baseline="0" dirty="0" smtClean="0"/>
                        <a:t>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신청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정보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656373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148259" y="2526733"/>
            <a:ext cx="1458510" cy="30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540" y="3271571"/>
            <a:ext cx="776377" cy="261610"/>
          </a:xfrm>
          <a:prstGeom prst="rect">
            <a:avLst/>
          </a:prstGeom>
          <a:solidFill>
            <a:srgbClr val="E0F2F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가축관리</a:t>
            </a:r>
            <a:endParaRPr lang="ko-KR" altLang="en-US" sz="1050" dirty="0"/>
          </a:p>
        </p:txBody>
      </p:sp>
      <p:sp>
        <p:nvSpPr>
          <p:cNvPr id="63" name="타원 62"/>
          <p:cNvSpPr/>
          <p:nvPr/>
        </p:nvSpPr>
        <p:spPr>
          <a:xfrm>
            <a:off x="183716" y="3271571"/>
            <a:ext cx="892024" cy="233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52536" y="22163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5017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175191"/>
            <a:ext cx="9857846" cy="51461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93868" y="1180"/>
          <a:ext cx="2111351" cy="657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검색하여 분류하기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가축 삭제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의 리스트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선택된 가축의 상세정보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상세정보 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006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4501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9826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35488"/>
                  </a:ext>
                </a:extLst>
              </a:tr>
              <a:tr h="3941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1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검색하여 분류가 가능하다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개체번호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품종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입고일자로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분류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리스트중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하나의 개체를 클릭 후 삭제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리스트에서 개체를 클릭하면 상세정보를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그 안에서 수정과 저장이 되도록 구현한다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514475" y="2083397"/>
            <a:ext cx="2390535" cy="285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12489" y="1590181"/>
            <a:ext cx="2376471" cy="58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가축의 상세 정보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5507" y="3216207"/>
            <a:ext cx="892024" cy="233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50184" y="18223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23797" y="18454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51925" y="20317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019879" y="18454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392450"/>
              </p:ext>
            </p:extLst>
          </p:nvPr>
        </p:nvGraphicFramePr>
        <p:xfrm>
          <a:off x="1250184" y="2506527"/>
          <a:ext cx="871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195">
                  <a:extLst>
                    <a:ext uri="{9D8B030D-6E8A-4147-A177-3AD203B41FA5}">
                      <a16:colId xmlns:a16="http://schemas.microsoft.com/office/drawing/2014/main" val="1461171575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1873119574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3888221782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776836430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2020884173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421367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dirty="0" smtClean="0"/>
                        <a:t> 작성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baseline="0" dirty="0" smtClean="0"/>
                        <a:t>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신청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정보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656373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606769" y="2539147"/>
            <a:ext cx="1458510" cy="30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52536" y="22163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75421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175191"/>
            <a:ext cx="9857846" cy="51461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93868" y="1180"/>
          <a:ext cx="2111351" cy="657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검색하여 분류하기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가축 삭제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의 리스트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선택된 가축의 상세정보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상세정보 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006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4501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9826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35488"/>
                  </a:ext>
                </a:extLst>
              </a:tr>
              <a:tr h="3941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1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검색하여 분류가 가능하다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개체번호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품종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입고일자로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분류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리스트중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하나의 개체를 클릭 후 삭제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리스트에서 개체를 클릭하면 상세정보를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그 안에서 수정과 저장이 되도록 구현한다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514475" y="2083397"/>
            <a:ext cx="2390535" cy="285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12489" y="1590181"/>
            <a:ext cx="2376471" cy="58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가축의 상세 정보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5507" y="3216207"/>
            <a:ext cx="892024" cy="233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50184" y="18223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23797" y="18454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51925" y="20317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019879" y="18454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50184" y="2506527"/>
          <a:ext cx="871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195">
                  <a:extLst>
                    <a:ext uri="{9D8B030D-6E8A-4147-A177-3AD203B41FA5}">
                      <a16:colId xmlns:a16="http://schemas.microsoft.com/office/drawing/2014/main" val="1461171575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1873119574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3888221782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776836430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2020884173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421367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dirty="0" smtClean="0"/>
                        <a:t> 작성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baseline="0" dirty="0" smtClean="0"/>
                        <a:t>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신청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정보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656373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056006" y="2529564"/>
            <a:ext cx="1458510" cy="30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52536" y="22163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116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175191"/>
            <a:ext cx="9857846" cy="51461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93868" y="1180"/>
          <a:ext cx="2111351" cy="657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검색하여 분류하기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가축 삭제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의 리스트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선택된 가축의 상세정보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상세정보 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006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4501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9826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35488"/>
                  </a:ext>
                </a:extLst>
              </a:tr>
              <a:tr h="3941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1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검색하여 분류가 가능하다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개체번호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품종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성별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입고일자로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분류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리스트중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하나의 개체를 클릭 후 삭제 가능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리스트에서 개체를 클릭하면 상세정보를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그 안에서 수정과 저장이 되도록 구현한다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514475" y="2083397"/>
            <a:ext cx="2390535" cy="285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12489" y="1590181"/>
            <a:ext cx="2376471" cy="58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가축의 상세 정보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5507" y="3216207"/>
            <a:ext cx="892024" cy="233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50184" y="18223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23797" y="18454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51925" y="20317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019879" y="18454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50184" y="2506527"/>
          <a:ext cx="87131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195">
                  <a:extLst>
                    <a:ext uri="{9D8B030D-6E8A-4147-A177-3AD203B41FA5}">
                      <a16:colId xmlns:a16="http://schemas.microsoft.com/office/drawing/2014/main" val="1461171575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1873119574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3888221782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776836430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2020884173"/>
                    </a:ext>
                  </a:extLst>
                </a:gridCol>
                <a:gridCol w="1452195">
                  <a:extLst>
                    <a:ext uri="{9D8B030D-6E8A-4147-A177-3AD203B41FA5}">
                      <a16:colId xmlns:a16="http://schemas.microsoft.com/office/drawing/2014/main" val="421367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dirty="0" smtClean="0"/>
                        <a:t> 작성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문진표</a:t>
                      </a:r>
                      <a:r>
                        <a:rPr lang="ko-KR" altLang="en-US" sz="1400" b="0" baseline="0" dirty="0" smtClean="0"/>
                        <a:t>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신청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예방접종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내역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질병 정보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656373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8504844" y="2533502"/>
            <a:ext cx="1458510" cy="30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11113" t="13631" b="46340"/>
          <a:stretch/>
        </p:blipFill>
        <p:spPr>
          <a:xfrm>
            <a:off x="1196844" y="3015205"/>
            <a:ext cx="8411338" cy="212888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52536" y="22163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164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193100"/>
              </p:ext>
            </p:extLst>
          </p:nvPr>
        </p:nvGraphicFramePr>
        <p:xfrm>
          <a:off x="1514475" y="19050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축사 추가하기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김예은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대시보드 내 축사 추가하기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207570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축사 추가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축사 삭제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축사 수정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</a:rPr>
                        <a:t>나의목장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대시보드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내 에서 축사 추가 버튼을 눌렀을 시 세부 내용을 작성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</a:rPr>
                        <a:t>할수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있도록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form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이 나오며 수정 및 삭제 기능을 부여한다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3" y="1652981"/>
            <a:ext cx="2774134" cy="414396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921" y="145293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80633" y="2680572"/>
            <a:ext cx="1562305" cy="439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축사 삭제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898" y="1652981"/>
            <a:ext cx="2774134" cy="41439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81554" y="1628809"/>
            <a:ext cx="937586" cy="3011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축사 수정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22808" y="138477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666376" y="237279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⑪</a:t>
            </a:r>
          </a:p>
        </p:txBody>
      </p:sp>
    </p:spTree>
    <p:extLst>
      <p:ext uri="{BB962C8B-B14F-4D97-AF65-F5344CB8AC3E}">
        <p14:creationId xmlns:p14="http://schemas.microsoft.com/office/powerpoint/2010/main" val="22440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984927"/>
              </p:ext>
            </p:extLst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 구현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가축의 이력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aseline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832833"/>
              </p:ext>
            </p:extLst>
          </p:nvPr>
        </p:nvGraphicFramePr>
        <p:xfrm>
          <a:off x="9892887" y="190495"/>
          <a:ext cx="2111351" cy="633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25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가축의 질병 및 예방접종이력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가축의 예방접종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치료기록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등록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가축의 예방접종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치료기록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수정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방역 신청하기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7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4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40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202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401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가축의 이력을 알려주고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질병이력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예방접종 이력을 클릭하여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수정하거나 등록 할 수 있도록 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방역 신청하기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예방접종 신청하기 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통해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방역신청을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할수있도록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동물위생시험소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축산물위생관리본부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농업기술센터의 링크를 걸어둔다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4290121" y="1271091"/>
            <a:ext cx="2309805" cy="2769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가축의 질병 및 예방접종이력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58017"/>
              </p:ext>
            </p:extLst>
          </p:nvPr>
        </p:nvGraphicFramePr>
        <p:xfrm>
          <a:off x="3996666" y="1551813"/>
          <a:ext cx="2896716" cy="12009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109">
                  <a:extLst>
                    <a:ext uri="{9D8B030D-6E8A-4147-A177-3AD203B41FA5}">
                      <a16:colId xmlns:a16="http://schemas.microsoft.com/office/drawing/2014/main" val="3316171459"/>
                    </a:ext>
                  </a:extLst>
                </a:gridCol>
                <a:gridCol w="1835607">
                  <a:extLst>
                    <a:ext uri="{9D8B030D-6E8A-4147-A177-3AD203B41FA5}">
                      <a16:colId xmlns:a16="http://schemas.microsoft.com/office/drawing/2014/main" val="2149349808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가축 </a:t>
                      </a:r>
                      <a:r>
                        <a:rPr lang="ko-KR" altLang="en-US" sz="1050" dirty="0" err="1" smtClean="0"/>
                        <a:t>개체번호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A38O9823123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6116"/>
                  </a:ext>
                </a:extLst>
              </a:tr>
              <a:tr h="411203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 smtClean="0"/>
                        <a:t>질병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 smtClean="0"/>
                        <a:t>조류 독감</a:t>
                      </a:r>
                      <a:endParaRPr lang="en-US" altLang="ko-KR" sz="1200" dirty="0" smtClean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/>
                        <a:t>PEDV(2021.10.01)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152203"/>
                  </a:ext>
                </a:extLst>
              </a:tr>
              <a:tr h="411203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 smtClean="0"/>
                        <a:t>예방접종</a:t>
                      </a:r>
                      <a:endParaRPr lang="en-US" altLang="ko-KR" sz="1200" dirty="0" smtClean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 smtClean="0"/>
                        <a:t>이력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/>
                        <a:t>FMDV(2018.11.01)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 smtClean="0"/>
                        <a:t>BDV(2020.02.02)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39747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5168771" y="1821152"/>
            <a:ext cx="1538653" cy="5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68771" y="2283183"/>
            <a:ext cx="1538653" cy="5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endCxn id="11" idx="1"/>
          </p:cNvCxnSpPr>
          <p:nvPr/>
        </p:nvCxnSpPr>
        <p:spPr>
          <a:xfrm>
            <a:off x="6713247" y="2079958"/>
            <a:ext cx="764869" cy="5676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116" y="2386869"/>
            <a:ext cx="2280475" cy="5214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18" y="3281761"/>
            <a:ext cx="2509173" cy="5214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508878" y="2176096"/>
            <a:ext cx="771250" cy="191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질병 이력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7249418" y="3061357"/>
            <a:ext cx="1069570" cy="191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예방 접종 이력</a:t>
            </a:r>
            <a:endParaRPr lang="ko-KR" altLang="en-US" sz="1000" dirty="0"/>
          </a:p>
        </p:txBody>
      </p:sp>
      <p:cxnSp>
        <p:nvCxnSpPr>
          <p:cNvPr id="20" name="꺾인 연결선 19"/>
          <p:cNvCxnSpPr>
            <a:stCxn id="15" idx="6"/>
            <a:endCxn id="16" idx="1"/>
          </p:cNvCxnSpPr>
          <p:nvPr/>
        </p:nvCxnSpPr>
        <p:spPr>
          <a:xfrm>
            <a:off x="6707424" y="2533764"/>
            <a:ext cx="541994" cy="100873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982121" y="10495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75166" y="1718851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②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③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438206" y="4270629"/>
            <a:ext cx="1414094" cy="1205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방역신청하기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401182" y="39012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1" y="1741681"/>
            <a:ext cx="3650671" cy="302162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8234816" y="4270629"/>
            <a:ext cx="1414094" cy="1205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예방접종 신청하기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29" idx="2"/>
          </p:cNvCxnSpPr>
          <p:nvPr/>
        </p:nvCxnSpPr>
        <p:spPr>
          <a:xfrm>
            <a:off x="7145253" y="5476329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8959399" y="5479261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599926" y="5908431"/>
            <a:ext cx="2948520" cy="615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축산물위생관리본부</a:t>
            </a:r>
            <a:r>
              <a:rPr lang="en-US" altLang="ko-KR" dirty="0" smtClean="0"/>
              <a:t>/</a:t>
            </a:r>
          </a:p>
          <a:p>
            <a:pPr algn="ctr"/>
            <a:r>
              <a:rPr lang="ko-KR" altLang="en-US" dirty="0" smtClean="0"/>
              <a:t>농업기술센터 연결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8185386" y="390129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8867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99552"/>
              </p:ext>
            </p:extLst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김원진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</a:t>
                      </a: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행동사항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 발생 시 </a:t>
                      </a:r>
                      <a:r>
                        <a:rPr lang="ko-KR" altLang="en-US" sz="11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행동사항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22988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축사 </a:t>
                      </a:r>
                      <a:r>
                        <a:rPr lang="ko-KR" altLang="en-US" sz="800" dirty="0" err="1" smtClean="0"/>
                        <a:t>문진표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문진표</a:t>
                      </a:r>
                      <a:r>
                        <a:rPr lang="ko-KR" altLang="en-US" sz="800" dirty="0" smtClean="0"/>
                        <a:t> 리스트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등록 버튼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수정 버튼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작성하고 등록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있도록 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문진표를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저장하는 곳에서 삭제하기 버튼을 누를 수 있도록 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 발생시 주요 질병 정보를 표시하고 이후 행동 사항에 대하여 안내한다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34" y="1835962"/>
            <a:ext cx="2279010" cy="36048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52005" y="5704605"/>
            <a:ext cx="703384" cy="30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등록</a:t>
            </a:r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2965708" y="5704604"/>
            <a:ext cx="703384" cy="30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수정</a:t>
            </a:r>
            <a:endParaRPr lang="ko-KR" altLang="en-US" sz="1050" dirty="0"/>
          </a:p>
        </p:txBody>
      </p:sp>
      <p:sp>
        <p:nvSpPr>
          <p:cNvPr id="29" name="직사각형 28"/>
          <p:cNvSpPr/>
          <p:nvPr/>
        </p:nvSpPr>
        <p:spPr>
          <a:xfrm>
            <a:off x="1620973" y="1715108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568659" y="4549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684950" y="5440808"/>
            <a:ext cx="386183" cy="38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60923" y="1845594"/>
            <a:ext cx="1061833" cy="281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축사 </a:t>
            </a:r>
            <a:r>
              <a:rPr lang="ko-KR" altLang="en-US" sz="1200" dirty="0" err="1" smtClean="0"/>
              <a:t>문진표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6504707" y="5396873"/>
            <a:ext cx="703384" cy="30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삭제</a:t>
            </a:r>
            <a:endParaRPr lang="ko-KR" altLang="en-US" sz="105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433" y="2458439"/>
            <a:ext cx="3000794" cy="139084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224435" y="20388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28" name="꺾인 연결선 27"/>
          <p:cNvCxnSpPr>
            <a:stCxn id="10" idx="0"/>
            <a:endCxn id="37" idx="0"/>
          </p:cNvCxnSpPr>
          <p:nvPr/>
        </p:nvCxnSpPr>
        <p:spPr>
          <a:xfrm rot="16200000" flipH="1">
            <a:off x="4167028" y="570406"/>
            <a:ext cx="508614" cy="3058990"/>
          </a:xfrm>
          <a:prstGeom prst="bentConnector3">
            <a:avLst>
              <a:gd name="adj1" fmla="val -44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450433" y="2354208"/>
            <a:ext cx="3000794" cy="577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문진표</a:t>
            </a:r>
            <a:r>
              <a:rPr lang="ko-KR" altLang="en-US" dirty="0" smtClean="0"/>
              <a:t> 리스트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714695" y="544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255339" y="512311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28712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226800"/>
              </p:ext>
            </p:extLst>
          </p:nvPr>
        </p:nvGraphicFramePr>
        <p:xfrm>
          <a:off x="1514475" y="19050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1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김원진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화면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최초화면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54976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작성 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 이동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 이동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소셜로그인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(Google/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최초화면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중 로그인 화면을 표시하고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비밀번호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소셜로그인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찾기의 기능을 구현한다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726" y="1190966"/>
            <a:ext cx="2867425" cy="560148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178883" y="1049510"/>
            <a:ext cx="289999" cy="2899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/>
          </a:p>
        </p:txBody>
      </p:sp>
      <p:sp>
        <p:nvSpPr>
          <p:cNvPr id="13" name="타원 12"/>
          <p:cNvSpPr/>
          <p:nvPr/>
        </p:nvSpPr>
        <p:spPr>
          <a:xfrm>
            <a:off x="2147757" y="5382011"/>
            <a:ext cx="178208" cy="1664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/>
          </a:p>
        </p:txBody>
      </p:sp>
      <p:sp>
        <p:nvSpPr>
          <p:cNvPr id="14" name="타원 13"/>
          <p:cNvSpPr/>
          <p:nvPr/>
        </p:nvSpPr>
        <p:spPr>
          <a:xfrm>
            <a:off x="2120625" y="2155411"/>
            <a:ext cx="147600" cy="147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2415496" y="4868509"/>
            <a:ext cx="147600" cy="147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/>
          </a:p>
        </p:txBody>
      </p:sp>
      <p:sp>
        <p:nvSpPr>
          <p:cNvPr id="16" name="타원 15"/>
          <p:cNvSpPr/>
          <p:nvPr/>
        </p:nvSpPr>
        <p:spPr>
          <a:xfrm>
            <a:off x="2160781" y="3283681"/>
            <a:ext cx="147600" cy="16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2026832" y="57941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⑥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010842" y="37982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400026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78446"/>
              </p:ext>
            </p:extLst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김경문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939282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보드판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회원정보수정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등록 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수정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삭제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내역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눌렀을 때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 수정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문의하기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결제내역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표시되고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각각 항목을 클릭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했을때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나오는 화면으로 구성한다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문의를 등록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하게 하고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하기 기능을 구현한다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15" y="1158863"/>
            <a:ext cx="5103039" cy="23130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1923"/>
            <a:ext cx="4113396" cy="3001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854" y="4554151"/>
            <a:ext cx="2722803" cy="20584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074" y="1778070"/>
            <a:ext cx="1100160" cy="20475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039" y="4363406"/>
            <a:ext cx="2050426" cy="22923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5487" y="9195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55131" y="37380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77918" y="4107337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③ ④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679025" y="61721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11619" y="44766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019368" y="15502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11706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58567"/>
              </p:ext>
            </p:extLst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김경문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336270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포트원</a:t>
                      </a:r>
                      <a:r>
                        <a:rPr lang="ko-KR" altLang="en-US" sz="800" dirty="0" smtClean="0"/>
                        <a:t> 결제 </a:t>
                      </a:r>
                      <a:r>
                        <a:rPr lang="en-US" altLang="ko-KR" sz="800" dirty="0" smtClean="0"/>
                        <a:t>API </a:t>
                      </a:r>
                      <a:r>
                        <a:rPr lang="ko-KR" altLang="en-US" sz="800" dirty="0" smtClean="0"/>
                        <a:t>이용 결제 페이지 구현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페이지를 구현하여 결제를 할 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있도록 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83236" y="20420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5" y="2411383"/>
            <a:ext cx="7163800" cy="360095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195754" y="1793631"/>
            <a:ext cx="4413738" cy="617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포트원</a:t>
            </a:r>
            <a:r>
              <a:rPr lang="ko-KR" altLang="en-US" dirty="0" smtClean="0"/>
              <a:t> 결제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이용 결제 페이지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46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541290"/>
              </p:ext>
            </p:extLst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홍명주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기능 구현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 게시판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축산 관리 커뮤니티 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1/2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102545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 검색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 수정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 작성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 삭제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 정렬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 신고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 게시판에서 공지사항을 가장 앞으로 두고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게시물을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검색할수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 기능과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게시물을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작성할수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 부분이 있고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자신의 게시물에서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삭제할수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있도록 구현한다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추천순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최신순으로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리스트를 정렬하고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게시물을 내 추천을 보여준다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" y="1244633"/>
            <a:ext cx="4824779" cy="47677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465" y="2611233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①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37219" y="214434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②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051" y="1244632"/>
            <a:ext cx="3269833" cy="47068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07096" y="3300091"/>
            <a:ext cx="860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③</a:t>
            </a:r>
            <a:r>
              <a:rPr lang="en-US" altLang="ko-KR" sz="1200" dirty="0" smtClean="0"/>
              <a:t>,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④</a:t>
            </a:r>
            <a:r>
              <a:rPr lang="en-US" altLang="ko-KR" sz="1200" dirty="0" smtClean="0"/>
              <a:t>,</a:t>
            </a:r>
            <a:r>
              <a:rPr lang="ko-KR" altLang="en-US" sz="1200" dirty="0"/>
              <a:t> ⑤</a:t>
            </a:r>
          </a:p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4344478" y="195967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45274" y="3351485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⑦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38834" y="110190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⑧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97923" y="362848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136624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799518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등록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수정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삭제 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게시판에서 게시물을 클릭했을 때 댓글을 등록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할 수 있도록 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0035"/>
              </p:ext>
            </p:extLst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홍명주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기능 구현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 게시판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축산 관리 커뮤니티 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2/2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849" r="16409" b="11713"/>
          <a:stretch/>
        </p:blipFill>
        <p:spPr>
          <a:xfrm>
            <a:off x="309930" y="1415562"/>
            <a:ext cx="3909744" cy="49852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12" y="1305511"/>
            <a:ext cx="3621526" cy="52130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05835" y="486688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04358" y="5554233"/>
            <a:ext cx="580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②</a:t>
            </a:r>
            <a:r>
              <a:rPr lang="en-US" altLang="ko-KR" sz="1200" dirty="0" smtClean="0"/>
              <a:t>,</a:t>
            </a:r>
            <a:r>
              <a:rPr lang="ko-KR" altLang="en-US" sz="1200" dirty="0"/>
              <a:t> ③</a:t>
            </a:r>
          </a:p>
        </p:txBody>
      </p:sp>
    </p:spTree>
    <p:extLst>
      <p:ext uri="{BB962C8B-B14F-4D97-AF65-F5344CB8AC3E}">
        <p14:creationId xmlns:p14="http://schemas.microsoft.com/office/powerpoint/2010/main" val="23355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72019" y="153133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검색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기간 구분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탈퇴 구분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후 회원의 정보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페이지로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검색을 할 수 있고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회원의 탈퇴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구분과 검색 후 회원의 정보를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61546" y="1302601"/>
            <a:ext cx="9847614" cy="4857130"/>
            <a:chOff x="61546" y="1302601"/>
            <a:chExt cx="9847614" cy="485713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46" y="1302601"/>
              <a:ext cx="9847614" cy="485713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22729" y="198070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22729" y="231976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2729" y="265881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2729" y="30168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④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98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840435" y="181708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정보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가축의 등록 기간 분류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가축의 종류 구분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후 나온 데이터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정보를 검색 할 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있고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가축의 종류를 구분하며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후 나온 데이터를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회원의 가축 이력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회원의 가축 이력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40821" y="1527003"/>
            <a:ext cx="9433111" cy="4667425"/>
            <a:chOff x="340821" y="1527003"/>
            <a:chExt cx="9433111" cy="46674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821" y="1527003"/>
              <a:ext cx="9433111" cy="46674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073681" y="209488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73681" y="270173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9669" y="3687723"/>
              <a:ext cx="8154381" cy="211484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073681" y="241938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73681" y="301006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④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87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블랙 리스트 회원 검색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블랙 리스트의 등록 기간 분류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리스트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블랙 리스트 삭제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회원을 검색 할 수 있고 결과로 나온 회원을 블랙리스트 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블랙 리스트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블랙 리스트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198092" y="1364971"/>
            <a:ext cx="8514430" cy="4212869"/>
            <a:chOff x="198092" y="1364971"/>
            <a:chExt cx="8514430" cy="42128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092" y="1364971"/>
              <a:ext cx="8514430" cy="4212869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24931" y="18131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24931" y="215554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704914" y="2659433"/>
              <a:ext cx="774388" cy="351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블랙리스트 삭제</a:t>
              </a:r>
              <a:endParaRPr lang="ko-KR" altLang="en-US" sz="8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24931" y="252488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③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87219" y="2641793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④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818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59918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공지사항의 등록 기간 분류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분류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커뮤니터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 결과 표시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등록하기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새글쓰기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중 삭제가 필요한 것들에 대한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검색을 통해 게시물을 검색 할 수 있고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커뮤니티의를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구분짖고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검색으로 나온 결과물을 확인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공지사항에 새 글쓰기를 통해 공지사항을 등록 할 수 있고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중 삭제 버튼을 통한 삭제 기능을 구현한다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532123" y="1523999"/>
            <a:ext cx="8087446" cy="3997340"/>
            <a:chOff x="532123" y="1523999"/>
            <a:chExt cx="8087446" cy="399734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123" y="1523999"/>
              <a:ext cx="8087446" cy="399734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097579" y="172676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50666" y="2054922"/>
              <a:ext cx="3433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379411" y="247938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⑤</a:t>
              </a:r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775115" y="2479381"/>
              <a:ext cx="735741" cy="438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공지사항 등록하기</a:t>
              </a:r>
              <a:endParaRPr lang="en-US" altLang="ko-KR" sz="800" dirty="0" smtClean="0"/>
            </a:p>
            <a:p>
              <a:pPr algn="ctr"/>
              <a:r>
                <a:rPr lang="ko-KR" altLang="en-US" sz="800" dirty="0" smtClean="0"/>
                <a:t>버튼</a:t>
              </a:r>
              <a:endParaRPr lang="ko-KR" altLang="en-US" sz="8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82283" y="2584513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④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4916" y="229471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794909" y="2997436"/>
              <a:ext cx="735741" cy="438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삭제 버튼</a:t>
              </a:r>
              <a:endParaRPr lang="ko-KR" altLang="en-US" sz="8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170962" y="4862119"/>
            <a:ext cx="322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 ② ③ ④ ⑤ ⑥ ⑦ ⑧ ⑨ 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79411" y="30226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2197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문의사항의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기간 분류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검색을 통해 사용자가 작성한 문의사항을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확인 할 수 있고 검색결과를 볼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문의사항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사용자의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사항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49873" y="1373660"/>
            <a:ext cx="8287051" cy="4100364"/>
            <a:chOff x="349873" y="1373660"/>
            <a:chExt cx="8287051" cy="41003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873" y="1373660"/>
              <a:ext cx="8287051" cy="410036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957661" y="161201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09344" y="185037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09344" y="217452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9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 검색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신고게시물의 등록 기간 분류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불건전 메시지 등으로 신고된 게시물 검색 결과 보기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 삭제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신고게시물을 검색하고 나온 결과물을 삭제 할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게시물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신고 게시물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661652" y="1310304"/>
            <a:ext cx="8011664" cy="3968277"/>
            <a:chOff x="661652" y="1310304"/>
            <a:chExt cx="8011664" cy="39682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652" y="1310304"/>
              <a:ext cx="8011664" cy="396827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210853" y="151338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02471" y="1767650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04548" y="2085790"/>
              <a:ext cx="5015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466906" y="2182773"/>
              <a:ext cx="832368" cy="2585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게시물 삭제</a:t>
              </a:r>
              <a:endParaRPr lang="ko-KR" altLang="en-US" sz="8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051408" y="2127397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④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82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4443"/>
              </p:ext>
            </p:extLst>
          </p:nvPr>
        </p:nvGraphicFramePr>
        <p:xfrm>
          <a:off x="1514475" y="19050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가입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차준호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가입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가입 페이지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최초화면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358484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가입시 입력 내용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최초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화면중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회원가입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눌렀을 시 나오는 회원 가입 상태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160585"/>
            <a:ext cx="3725740" cy="55760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78959" y="10726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03697" y="291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8570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현재일로부터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 후까지의 날씨 정보 저장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저장해둔 날씨를 통해 사용자에게 표시되는 정보 외 풍속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돌풍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풍향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등을 알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날씨현황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날씨현황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9" y="1285875"/>
            <a:ext cx="8472924" cy="472646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63826" y="15488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73" y="1811215"/>
            <a:ext cx="1523466" cy="21751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39" y="1811215"/>
            <a:ext cx="1523466" cy="21751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09" y="1811215"/>
            <a:ext cx="1523466" cy="21751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626" y="1811215"/>
            <a:ext cx="1523466" cy="217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기상 분류의 등록 기간 분류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기상 특보 저장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저장해둔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기상특보를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화면에 표시하고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검색기능을 통해 찾을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기상특보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기상특보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5" y="1339380"/>
            <a:ext cx="8509226" cy="46729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25726" y="15584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89050" y="18576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0003" t="12437" r="454" b="80022"/>
          <a:stretch/>
        </p:blipFill>
        <p:spPr>
          <a:xfrm>
            <a:off x="1112209" y="1927741"/>
            <a:ext cx="7173884" cy="29925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96230" y="2560620"/>
            <a:ext cx="501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22870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</a:t>
                      </a: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알림목록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사용자에게 보낸 알림 목록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4" y="1262117"/>
            <a:ext cx="8173780" cy="47216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11" y="2127515"/>
            <a:ext cx="3115164" cy="7999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111" y="3021301"/>
            <a:ext cx="3115164" cy="8572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111" y="3972424"/>
            <a:ext cx="3115164" cy="99010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754401" y="17581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44272" y="16952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10003" t="12437" r="454" b="80022"/>
          <a:stretch/>
        </p:blipFill>
        <p:spPr>
          <a:xfrm>
            <a:off x="2367431" y="1765279"/>
            <a:ext cx="7173884" cy="299258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알림 목록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날씨 알림의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기간 분류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사용자에게 보낸 알림 목록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 기상 현황에 대해 화면에 표시한다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2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사용자가 작성한 질병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감염된 질병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사용자가 작성한 질병 및 농장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가축의 정보 등을 화면에 표시하고 저장한다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검색기능을 통해 확인할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사용자가 작성한 질병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사용자가 작성한 질병 현황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" y="2321864"/>
            <a:ext cx="8771260" cy="1904012"/>
            <a:chOff x="1" y="2321864"/>
            <a:chExt cx="8771260" cy="19040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1199"/>
            <a:stretch/>
          </p:blipFill>
          <p:spPr>
            <a:xfrm>
              <a:off x="1" y="2321864"/>
              <a:ext cx="8771260" cy="1904012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54276" y="251090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659438" y="286362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141611" y="2936318"/>
              <a:ext cx="2771775" cy="3252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smtClean="0">
                  <a:solidFill>
                    <a:schemeClr val="tx1"/>
                  </a:solidFill>
                </a:rPr>
                <a:t>유저의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농장번호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지역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총 감염된 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개체수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등 정보 있음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688016" y="2826266"/>
              <a:ext cx="735741" cy="4381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질병 정보 등록하기</a:t>
              </a:r>
              <a:endParaRPr lang="en-US" altLang="ko-KR" sz="800" dirty="0" smtClean="0"/>
            </a:p>
            <a:p>
              <a:pPr algn="ctr"/>
              <a:r>
                <a:rPr lang="ko-KR" altLang="en-US" sz="800" dirty="0" smtClean="0"/>
                <a:t>버튼</a:t>
              </a:r>
              <a:endParaRPr lang="ko-KR" altLang="en-US" sz="8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272518" y="2677003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③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776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 특보의 등록 기간 분류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발생된 질병들에 대한 정보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검색기능을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구현하고 발생된 질병 특보에 대하여 화면에 표시한다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발생된 질병 정보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 발생된 질병 정보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99" y="1392764"/>
            <a:ext cx="8159426" cy="46195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98977" y="15584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08782" y="29645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③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08782" y="20512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0003" t="12437" r="454" b="80022"/>
          <a:stretch/>
        </p:blipFill>
        <p:spPr>
          <a:xfrm>
            <a:off x="1331941" y="2121366"/>
            <a:ext cx="7173884" cy="2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55650"/>
            <a:ext cx="8153400" cy="47566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0003" t="12437" r="454" b="80022"/>
          <a:stretch/>
        </p:blipFill>
        <p:spPr>
          <a:xfrm>
            <a:off x="2228756" y="1781508"/>
            <a:ext cx="4967341" cy="299258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65579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리스트로 표시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 및 가축일련번호 검색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 종류에 따른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분륙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개체별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상세정보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사용자가 작성한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리스트하여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페이지에서 저장한다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11114"/>
              </p:ext>
            </p:extLst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</a:t>
                      </a: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문진표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303" y="2137277"/>
            <a:ext cx="3000794" cy="13908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556" y="2137277"/>
            <a:ext cx="2563069" cy="3757082"/>
          </a:xfrm>
          <a:prstGeom prst="rect">
            <a:avLst/>
          </a:prstGeom>
        </p:spPr>
      </p:pic>
      <p:cxnSp>
        <p:nvCxnSpPr>
          <p:cNvPr id="17" name="꺾인 연결선 16"/>
          <p:cNvCxnSpPr>
            <a:stCxn id="15" idx="3"/>
            <a:endCxn id="12" idx="1"/>
          </p:cNvCxnSpPr>
          <p:nvPr/>
        </p:nvCxnSpPr>
        <p:spPr>
          <a:xfrm flipV="1">
            <a:off x="3857625" y="2832699"/>
            <a:ext cx="337678" cy="1183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938784" y="18595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05597" y="17114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90096" y="1781508"/>
            <a:ext cx="12963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O"/>
            </a:pPr>
            <a:r>
              <a:rPr lang="ko-KR" altLang="en-US" sz="1400" b="1" dirty="0" smtClean="0"/>
              <a:t>한우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O"/>
            </a:pPr>
            <a:r>
              <a:rPr lang="ko-KR" altLang="en-US" sz="1400" b="1" dirty="0" smtClean="0"/>
              <a:t>낙농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O"/>
            </a:pPr>
            <a:r>
              <a:rPr lang="ko-KR" altLang="en-US" sz="1400" b="1" dirty="0" smtClean="0"/>
              <a:t>양돈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O"/>
            </a:pPr>
            <a:r>
              <a:rPr lang="ko-KR" altLang="en-US" sz="1400" b="1" dirty="0" smtClean="0"/>
              <a:t>양계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O"/>
            </a:pPr>
            <a:r>
              <a:rPr lang="ko-KR" altLang="en-US" sz="1400" b="1" dirty="0" err="1" smtClean="0"/>
              <a:t>산란계</a:t>
            </a:r>
            <a:endParaRPr lang="ko-KR" altLang="en-US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7090157" y="16334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③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81954" y="2620108"/>
            <a:ext cx="703384" cy="851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2"/>
            <a:endCxn id="19" idx="0"/>
          </p:cNvCxnSpPr>
          <p:nvPr/>
        </p:nvCxnSpPr>
        <p:spPr>
          <a:xfrm rot="16200000" flipH="1">
            <a:off x="5303114" y="3920706"/>
            <a:ext cx="1259085" cy="4739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r="40438" b="60145"/>
          <a:stretch/>
        </p:blipFill>
        <p:spPr>
          <a:xfrm>
            <a:off x="3881026" y="4787206"/>
            <a:ext cx="4577174" cy="79431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906395" y="43706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7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사용자에게 보낸 알림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저장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" y="1409699"/>
            <a:ext cx="7933765" cy="46026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59" y="2324019"/>
            <a:ext cx="5420481" cy="11622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58" y="3562269"/>
            <a:ext cx="5420481" cy="11622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58" y="4774004"/>
            <a:ext cx="5420481" cy="11622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49651" y="19592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65149" y="19638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0003" t="12437" r="454" b="80022"/>
          <a:stretch/>
        </p:blipFill>
        <p:spPr>
          <a:xfrm>
            <a:off x="2588308" y="2033904"/>
            <a:ext cx="7173884" cy="299258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사용자에게 보낸 알림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 알림의 등록 기간 분류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질병에서 나타낼 사용자에게 보낸 알림을 저장한다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9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날씨와 질병에 대한 알림을 분류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사용자에게 보낼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날씨 알림 메시지 저장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추가로 보낼 날씨 및 질병에 관한 알림 작성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전송된 알림에 대한 재전송이 가능한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사용자에게 보낼 날씨 알림을 저장하여</a:t>
                      </a: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보관하고 날씨 쓰기 버튼을 클릭하여 알림을 쓸 수 있도록 한다</a:t>
                      </a:r>
                      <a:endParaRPr lang="en-US" altLang="ko-KR" sz="800" b="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알림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51148" y="1497486"/>
            <a:ext cx="8330614" cy="4121918"/>
            <a:chOff x="351148" y="1497486"/>
            <a:chExt cx="8330614" cy="412191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148" y="1497486"/>
              <a:ext cx="8330614" cy="412191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26419" y="169099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7746023" y="1815583"/>
              <a:ext cx="708021" cy="3207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알림 쓰기</a:t>
              </a:r>
              <a:endParaRPr lang="ko-KR" altLang="en-US" sz="700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330525" y="177055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③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26419" y="225384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90920" y="2240626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④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77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 기록을 보관</a:t>
                      </a: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="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실시간 채팅에 이용한 사용자와 전문가와의 채팅 기록을 보관한다</a:t>
                      </a:r>
                      <a:r>
                        <a:rPr lang="en-US" altLang="ko-KR" sz="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 기록 보관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전문가와 사용자와의 채팅 기록 보관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8" y="1633774"/>
            <a:ext cx="8002920" cy="3976451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514475" y="2371724"/>
            <a:ext cx="4657727" cy="1114425"/>
            <a:chOff x="1743073" y="2619374"/>
            <a:chExt cx="4657727" cy="111442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743073" y="2619374"/>
              <a:ext cx="1353849" cy="11144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Chatting</a:t>
              </a:r>
            </a:p>
            <a:p>
              <a:pPr algn="ctr"/>
              <a:r>
                <a:rPr lang="en-US" altLang="ko-KR" dirty="0" smtClean="0"/>
                <a:t>collection</a:t>
              </a:r>
              <a:endParaRPr lang="ko-KR" altLang="en-US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381373" y="2619375"/>
              <a:ext cx="1353849" cy="11144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docId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를 문서의 </a:t>
              </a:r>
              <a:r>
                <a:rPr lang="en-US" altLang="ko-KR" dirty="0" smtClean="0"/>
                <a:t>Id</a:t>
              </a:r>
              <a:r>
                <a:rPr lang="ko-KR" altLang="en-US" dirty="0" smtClean="0"/>
                <a:t>로 저장</a:t>
              </a:r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019674" y="2619375"/>
              <a:ext cx="1381126" cy="11144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Field</a:t>
              </a:r>
              <a:r>
                <a:rPr lang="ko-KR" altLang="en-US" dirty="0" smtClean="0"/>
                <a:t>값에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채팅 내용을 저장</a:t>
              </a:r>
              <a:endParaRPr lang="ko-KR" altLang="en-US" dirty="0"/>
            </a:p>
          </p:txBody>
        </p:sp>
        <p:cxnSp>
          <p:nvCxnSpPr>
            <p:cNvPr id="19" name="직선 화살표 연결선 18"/>
            <p:cNvCxnSpPr>
              <a:stCxn id="7" idx="3"/>
              <a:endCxn id="16" idx="1"/>
            </p:cNvCxnSpPr>
            <p:nvPr/>
          </p:nvCxnSpPr>
          <p:spPr>
            <a:xfrm>
              <a:off x="3096922" y="3176587"/>
              <a:ext cx="2844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4735223" y="3176587"/>
              <a:ext cx="2844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01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540847"/>
              </p:ext>
            </p:extLst>
          </p:nvPr>
        </p:nvGraphicFramePr>
        <p:xfrm>
          <a:off x="1514475" y="19050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NavBar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김예은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NavBar</a:t>
                      </a:r>
                      <a:r>
                        <a:rPr lang="en-US" altLang="ko-KR" sz="11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구현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Nav_Bar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구성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180328"/>
              </p:ext>
            </p:extLst>
          </p:nvPr>
        </p:nvGraphicFramePr>
        <p:xfrm>
          <a:off x="8714719" y="190500"/>
          <a:ext cx="2111351" cy="542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목장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DashBorad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축사 상세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</a:t>
                      </a:r>
                      <a:r>
                        <a:rPr lang="en-US" altLang="ko-KR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NavBar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 있는 메뉴들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02" y="1254032"/>
            <a:ext cx="1705213" cy="535379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571266" y="26049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92763" y="1069366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92763" y="46063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592763" y="59572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201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507948"/>
              </p:ext>
            </p:extLst>
          </p:nvPr>
        </p:nvGraphicFramePr>
        <p:xfrm>
          <a:off x="1514475" y="19050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Header</a:t>
                      </a:r>
                      <a:r>
                        <a:rPr lang="en-US" altLang="ko-KR" sz="11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김예은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Header</a:t>
                      </a: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구현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Header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구성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49996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유저 프로필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 메시지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최상단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로고 고정 및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홈버튼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역할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Header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구성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유저 프로필과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알림창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최상단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로고를 고정하여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홈버튼으로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활용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14" y="2007534"/>
            <a:ext cx="7283571" cy="60968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972028" y="18785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30512" y="18785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23273" y="18228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3997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62162"/>
              </p:ext>
            </p:extLst>
          </p:nvPr>
        </p:nvGraphicFramePr>
        <p:xfrm>
          <a:off x="1514475" y="19050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Footer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김예은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Footer</a:t>
                      </a:r>
                      <a:r>
                        <a:rPr lang="en-US" altLang="ko-KR" sz="11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구현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프로그램 소개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처리방침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174275"/>
              </p:ext>
            </p:extLst>
          </p:nvPr>
        </p:nvGraphicFramePr>
        <p:xfrm>
          <a:off x="8714719" y="190500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프로그램 소개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처리방침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프로그램 소개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처리방침 등 안내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42" y="2584250"/>
            <a:ext cx="4266274" cy="7216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90189" y="22588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41557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1175190"/>
            <a:ext cx="9857846" cy="559994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741785"/>
              </p:ext>
            </p:extLst>
          </p:nvPr>
        </p:nvGraphicFramePr>
        <p:xfrm>
          <a:off x="1514475" y="19050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목장</a:t>
                      </a: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대시보드</a:t>
                      </a: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김예은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대시보드</a:t>
                      </a: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대시보드 화면 구성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1/2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628268"/>
              </p:ext>
            </p:extLst>
          </p:nvPr>
        </p:nvGraphicFramePr>
        <p:xfrm>
          <a:off x="10057659" y="109982"/>
          <a:ext cx="2111351" cy="6666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9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위치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사용 통한 사용자 표시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9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주요 질병 데이터 표시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알림 형식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5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관리자가 보낸 알림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5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날씨 정보 안내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5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스케줄러 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5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사용자에게 보여줄 화면 예시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0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위젯 체크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 나올 데이터들 모음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67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44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067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30728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지정한 위치를 표시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축사를 첫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등록할때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등록한 주소 기준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하고 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주요 질병 데이터를 알림 형식으로 표기한다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관리자가 보낸 알림을 표시하고 기록하며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날씨 정보를 보여준다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스케줄러를 통한 해야 할 일을 작성 할 수 있으며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대시보드편집하기 버튼을 눌렀을 시 보여줄 화면의 예시를 나타내고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 옆으로 사용자가 원하는 컨트롤러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위젯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 데이터를 체크하면 화면에 표시한다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6164" t="601" b="57867"/>
          <a:stretch/>
        </p:blipFill>
        <p:spPr>
          <a:xfrm>
            <a:off x="9233330" y="1716448"/>
            <a:ext cx="647291" cy="515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11165" y="1231593"/>
            <a:ext cx="106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대전 광역시 중구</a:t>
            </a:r>
            <a:r>
              <a:rPr lang="en-US" altLang="ko-KR" sz="800" dirty="0" smtClean="0"/>
              <a:t>…</a:t>
            </a:r>
          </a:p>
          <a:p>
            <a:endParaRPr lang="ko-KR" altLang="en-US" sz="800" dirty="0"/>
          </a:p>
        </p:txBody>
      </p:sp>
      <p:sp>
        <p:nvSpPr>
          <p:cNvPr id="32" name="직사각형 31"/>
          <p:cNvSpPr/>
          <p:nvPr/>
        </p:nvSpPr>
        <p:spPr>
          <a:xfrm>
            <a:off x="8958259" y="1066905"/>
            <a:ext cx="550142" cy="21544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알림</a:t>
            </a:r>
            <a:endParaRPr lang="ko-KR" altLang="en-US" sz="1000" dirty="0"/>
          </a:p>
        </p:txBody>
      </p:sp>
      <p:sp>
        <p:nvSpPr>
          <p:cNvPr id="62" name="직사각형 61"/>
          <p:cNvSpPr/>
          <p:nvPr/>
        </p:nvSpPr>
        <p:spPr>
          <a:xfrm>
            <a:off x="8377596" y="6392748"/>
            <a:ext cx="1523129" cy="38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대시보드 편집하기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편집 후 완료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9" name="직사각형 68"/>
          <p:cNvSpPr/>
          <p:nvPr/>
        </p:nvSpPr>
        <p:spPr>
          <a:xfrm>
            <a:off x="7455846" y="111940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9692976" y="14519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2320573"/>
            <a:ext cx="1771854" cy="3499936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1691870" y="2949161"/>
            <a:ext cx="1169448" cy="1268776"/>
            <a:chOff x="1605245" y="2166263"/>
            <a:chExt cx="1244389" cy="1138545"/>
          </a:xfrm>
        </p:grpSpPr>
        <p:grpSp>
          <p:nvGrpSpPr>
            <p:cNvPr id="78" name="그룹 77"/>
            <p:cNvGrpSpPr/>
            <p:nvPr/>
          </p:nvGrpSpPr>
          <p:grpSpPr>
            <a:xfrm>
              <a:off x="1605245" y="2166263"/>
              <a:ext cx="1244389" cy="1138545"/>
              <a:chOff x="1960248" y="2150755"/>
              <a:chExt cx="804309" cy="868912"/>
            </a:xfrm>
          </p:grpSpPr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248" y="2150755"/>
                <a:ext cx="804309" cy="637377"/>
              </a:xfrm>
              <a:prstGeom prst="rect">
                <a:avLst/>
              </a:prstGeom>
            </p:spPr>
          </p:pic>
          <p:grpSp>
            <p:nvGrpSpPr>
              <p:cNvPr id="81" name="그룹 80"/>
              <p:cNvGrpSpPr/>
              <p:nvPr/>
            </p:nvGrpSpPr>
            <p:grpSpPr>
              <a:xfrm>
                <a:off x="1960248" y="2826362"/>
                <a:ext cx="766209" cy="193305"/>
                <a:chOff x="1960248" y="2826362"/>
                <a:chExt cx="766209" cy="193305"/>
              </a:xfrm>
            </p:grpSpPr>
            <p:sp>
              <p:nvSpPr>
                <p:cNvPr id="82" name="타원 81"/>
                <p:cNvSpPr/>
                <p:nvPr/>
              </p:nvSpPr>
              <p:spPr>
                <a:xfrm>
                  <a:off x="1960248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-</a:t>
                  </a:r>
                  <a:endParaRPr lang="ko-KR" altLang="en-US" dirty="0"/>
                </a:p>
              </p:txBody>
            </p:sp>
            <p:sp>
              <p:nvSpPr>
                <p:cNvPr id="83" name="타원 82"/>
                <p:cNvSpPr/>
                <p:nvPr/>
              </p:nvSpPr>
              <p:spPr>
                <a:xfrm>
                  <a:off x="2545306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79" name="TextBox 78"/>
            <p:cNvSpPr txBox="1"/>
            <p:nvPr/>
          </p:nvSpPr>
          <p:spPr>
            <a:xfrm>
              <a:off x="1832626" y="3058587"/>
              <a:ext cx="708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온도</a:t>
              </a:r>
              <a:r>
                <a:rPr lang="en-US" altLang="ko-KR" sz="1000" dirty="0" smtClean="0"/>
                <a:t>:OO</a:t>
              </a:r>
              <a:endParaRPr lang="ko-KR" altLang="en-US" sz="1000" dirty="0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2825718" y="2957383"/>
            <a:ext cx="1166944" cy="1288584"/>
            <a:chOff x="3112238" y="2141419"/>
            <a:chExt cx="1241725" cy="1156320"/>
          </a:xfrm>
        </p:grpSpPr>
        <p:grpSp>
          <p:nvGrpSpPr>
            <p:cNvPr id="85" name="그룹 84"/>
            <p:cNvGrpSpPr/>
            <p:nvPr/>
          </p:nvGrpSpPr>
          <p:grpSpPr>
            <a:xfrm>
              <a:off x="3112238" y="2141419"/>
              <a:ext cx="1241725" cy="1123036"/>
              <a:chOff x="3226864" y="2166263"/>
              <a:chExt cx="804309" cy="876374"/>
            </a:xfrm>
          </p:grpSpPr>
          <p:pic>
            <p:nvPicPr>
              <p:cNvPr id="87" name="그림 8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6864" y="2166263"/>
                <a:ext cx="804309" cy="637377"/>
              </a:xfrm>
              <a:prstGeom prst="rect">
                <a:avLst/>
              </a:prstGeom>
            </p:spPr>
          </p:pic>
          <p:grpSp>
            <p:nvGrpSpPr>
              <p:cNvPr id="88" name="그룹 87"/>
              <p:cNvGrpSpPr/>
              <p:nvPr/>
            </p:nvGrpSpPr>
            <p:grpSpPr>
              <a:xfrm>
                <a:off x="3226864" y="2849332"/>
                <a:ext cx="766209" cy="193305"/>
                <a:chOff x="1960248" y="2826362"/>
                <a:chExt cx="766209" cy="193305"/>
              </a:xfrm>
            </p:grpSpPr>
            <p:sp>
              <p:nvSpPr>
                <p:cNvPr id="89" name="타원 88"/>
                <p:cNvSpPr/>
                <p:nvPr/>
              </p:nvSpPr>
              <p:spPr>
                <a:xfrm>
                  <a:off x="1960248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-</a:t>
                  </a:r>
                  <a:endParaRPr lang="ko-KR" altLang="en-US" dirty="0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2545306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86" name="TextBox 85"/>
            <p:cNvSpPr txBox="1"/>
            <p:nvPr/>
          </p:nvSpPr>
          <p:spPr>
            <a:xfrm>
              <a:off x="3399347" y="3051518"/>
              <a:ext cx="708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습도</a:t>
              </a:r>
              <a:r>
                <a:rPr lang="en-US" altLang="ko-KR" sz="1000" dirty="0" smtClean="0"/>
                <a:t>:OO</a:t>
              </a:r>
              <a:endParaRPr lang="ko-KR" altLang="en-US" sz="1000" dirty="0"/>
            </a:p>
          </p:txBody>
        </p: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475" y="2366306"/>
            <a:ext cx="2524887" cy="578744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1415767" y="4273760"/>
            <a:ext cx="1126764" cy="1271648"/>
            <a:chOff x="4677458" y="2148177"/>
            <a:chExt cx="1198970" cy="1141122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677458" y="2148177"/>
              <a:ext cx="1198970" cy="1141122"/>
              <a:chOff x="4474542" y="2148177"/>
              <a:chExt cx="804309" cy="894460"/>
            </a:xfrm>
          </p:grpSpPr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4542" y="2148177"/>
                <a:ext cx="804309" cy="637377"/>
              </a:xfrm>
              <a:prstGeom prst="rect">
                <a:avLst/>
              </a:prstGeom>
            </p:spPr>
          </p:pic>
          <p:grpSp>
            <p:nvGrpSpPr>
              <p:cNvPr id="111" name="그룹 110"/>
              <p:cNvGrpSpPr/>
              <p:nvPr/>
            </p:nvGrpSpPr>
            <p:grpSpPr>
              <a:xfrm>
                <a:off x="4490816" y="2849332"/>
                <a:ext cx="766209" cy="193305"/>
                <a:chOff x="1960248" y="2826362"/>
                <a:chExt cx="766209" cy="193305"/>
              </a:xfrm>
            </p:grpSpPr>
            <p:sp>
              <p:nvSpPr>
                <p:cNvPr id="112" name="타원 111"/>
                <p:cNvSpPr/>
                <p:nvPr/>
              </p:nvSpPr>
              <p:spPr>
                <a:xfrm>
                  <a:off x="1960248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-</a:t>
                  </a:r>
                  <a:endParaRPr lang="ko-KR" altLang="en-US" dirty="0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2545306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09" name="TextBox 108"/>
            <p:cNvSpPr txBox="1"/>
            <p:nvPr/>
          </p:nvSpPr>
          <p:spPr>
            <a:xfrm>
              <a:off x="4957725" y="3043055"/>
              <a:ext cx="708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CO2:OO</a:t>
              </a:r>
              <a:endParaRPr lang="ko-KR" altLang="en-US" sz="1000" dirty="0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4055347" y="2957709"/>
            <a:ext cx="1166944" cy="1288584"/>
            <a:chOff x="3112238" y="2141419"/>
            <a:chExt cx="1241725" cy="1156320"/>
          </a:xfrm>
        </p:grpSpPr>
        <p:grpSp>
          <p:nvGrpSpPr>
            <p:cNvPr id="136" name="그룹 135"/>
            <p:cNvGrpSpPr/>
            <p:nvPr/>
          </p:nvGrpSpPr>
          <p:grpSpPr>
            <a:xfrm>
              <a:off x="3112238" y="2141419"/>
              <a:ext cx="1241725" cy="1123036"/>
              <a:chOff x="3226864" y="2166263"/>
              <a:chExt cx="804309" cy="876374"/>
            </a:xfrm>
          </p:grpSpPr>
          <p:pic>
            <p:nvPicPr>
              <p:cNvPr id="138" name="그림 13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6864" y="2166263"/>
                <a:ext cx="804309" cy="637377"/>
              </a:xfrm>
              <a:prstGeom prst="rect">
                <a:avLst/>
              </a:prstGeom>
            </p:spPr>
          </p:pic>
          <p:grpSp>
            <p:nvGrpSpPr>
              <p:cNvPr id="139" name="그룹 138"/>
              <p:cNvGrpSpPr/>
              <p:nvPr/>
            </p:nvGrpSpPr>
            <p:grpSpPr>
              <a:xfrm>
                <a:off x="3226864" y="2849332"/>
                <a:ext cx="766209" cy="193305"/>
                <a:chOff x="1960248" y="2826362"/>
                <a:chExt cx="766209" cy="193305"/>
              </a:xfrm>
            </p:grpSpPr>
            <p:sp>
              <p:nvSpPr>
                <p:cNvPr id="140" name="타원 139"/>
                <p:cNvSpPr/>
                <p:nvPr/>
              </p:nvSpPr>
              <p:spPr>
                <a:xfrm>
                  <a:off x="1960248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-</a:t>
                  </a:r>
                  <a:endParaRPr lang="ko-KR" altLang="en-US" dirty="0"/>
                </a:p>
              </p:txBody>
            </p:sp>
            <p:sp>
              <p:nvSpPr>
                <p:cNvPr id="141" name="타원 140"/>
                <p:cNvSpPr/>
                <p:nvPr/>
              </p:nvSpPr>
              <p:spPr>
                <a:xfrm>
                  <a:off x="2545306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37" name="TextBox 136"/>
            <p:cNvSpPr txBox="1"/>
            <p:nvPr/>
          </p:nvSpPr>
          <p:spPr>
            <a:xfrm>
              <a:off x="3399347" y="3051518"/>
              <a:ext cx="708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습도</a:t>
              </a:r>
              <a:r>
                <a:rPr lang="en-US" altLang="ko-KR" sz="1000" dirty="0" smtClean="0"/>
                <a:t>:OO</a:t>
              </a:r>
              <a:endParaRPr lang="ko-KR" altLang="en-US" sz="1000" dirty="0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883" y="1605630"/>
            <a:ext cx="2402903" cy="185796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734259" y="8059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66358" y="150632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8281856" y="5802739"/>
            <a:ext cx="1669651" cy="382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</a:rPr>
              <a:t>예방접종 시키기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</a:rPr>
              <a:t>축사 청소</a:t>
            </a:r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653616" y="4070541"/>
            <a:ext cx="315421" cy="492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꺾인 연결선 58"/>
          <p:cNvCxnSpPr>
            <a:endCxn id="149" idx="0"/>
          </p:cNvCxnSpPr>
          <p:nvPr/>
        </p:nvCxnSpPr>
        <p:spPr>
          <a:xfrm rot="16200000" flipH="1">
            <a:off x="8348635" y="5034691"/>
            <a:ext cx="1230739" cy="30535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149503" y="16237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679155" y="1800674"/>
            <a:ext cx="326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사용자에게 보여줄 화면 예시</a:t>
            </a:r>
            <a:endParaRPr lang="ko-KR" altLang="en-US" dirty="0"/>
          </a:p>
        </p:txBody>
      </p:sp>
      <p:sp>
        <p:nvSpPr>
          <p:cNvPr id="151" name="직사각형 150"/>
          <p:cNvSpPr/>
          <p:nvPr/>
        </p:nvSpPr>
        <p:spPr>
          <a:xfrm>
            <a:off x="5290356" y="14634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⑦</a:t>
            </a:r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5327" y="1778862"/>
            <a:ext cx="1068003" cy="3715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6609" y="4321939"/>
            <a:ext cx="4654701" cy="21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7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그림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1" y="920216"/>
            <a:ext cx="9857846" cy="548937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16687"/>
              </p:ext>
            </p:extLst>
          </p:nvPr>
        </p:nvGraphicFramePr>
        <p:xfrm>
          <a:off x="1583513" y="2116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목장</a:t>
                      </a: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대시보드</a:t>
                      </a:r>
                      <a:r>
                        <a:rPr lang="en-US" altLang="ko-KR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김예은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대시보드 화면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예시 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8760"/>
              </p:ext>
            </p:extLst>
          </p:nvPr>
        </p:nvGraphicFramePr>
        <p:xfrm>
          <a:off x="9951507" y="190500"/>
          <a:ext cx="2111351" cy="621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37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날짜 표시를 통한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일정 등록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0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축사 추가하기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0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전문가와의 채팅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0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알림 표시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기록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0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0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45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7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1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3865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49221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할일을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할 수 있도록 표시한다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글을 등록 할 수 있다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축사 추가하기 버튼을 클릭하여 축사를 추가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할수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있도록 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전문가와의 실시간 채팅을 통한 빠른 피드백을 할 수 있도록 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 표시를 누적하여 기록으로 사용하고 신규 메시지를 위쪽으로 올려 볼 수 있도록 한다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108771" y="1034092"/>
            <a:ext cx="1068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대전 광역시 중구</a:t>
            </a:r>
            <a:r>
              <a:rPr lang="en-US" altLang="ko-KR" sz="800" dirty="0" smtClean="0"/>
              <a:t>…</a:t>
            </a:r>
            <a:endParaRPr lang="ko-KR" altLang="en-US" sz="800" dirty="0"/>
          </a:p>
        </p:txBody>
      </p:sp>
      <p:sp>
        <p:nvSpPr>
          <p:cNvPr id="54" name="직사각형 53"/>
          <p:cNvSpPr/>
          <p:nvPr/>
        </p:nvSpPr>
        <p:spPr>
          <a:xfrm>
            <a:off x="1317024" y="4282559"/>
            <a:ext cx="1215806" cy="242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적정온도</a:t>
            </a:r>
            <a:r>
              <a:rPr lang="en-US" altLang="ko-KR" sz="800" dirty="0" smtClean="0"/>
              <a:t>:OO /</a:t>
            </a:r>
            <a:r>
              <a:rPr lang="ko-KR" altLang="en-US" sz="800" dirty="0" err="1" smtClean="0"/>
              <a:t>현재온도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: OO</a:t>
            </a:r>
            <a:endParaRPr lang="ko-KR" altLang="en-US" sz="800" dirty="0"/>
          </a:p>
        </p:txBody>
      </p:sp>
      <p:sp>
        <p:nvSpPr>
          <p:cNvPr id="55" name="직사각형 54"/>
          <p:cNvSpPr/>
          <p:nvPr/>
        </p:nvSpPr>
        <p:spPr>
          <a:xfrm>
            <a:off x="2659803" y="4276896"/>
            <a:ext cx="1307103" cy="233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적정습도</a:t>
            </a:r>
            <a:r>
              <a:rPr lang="en-US" altLang="ko-KR" sz="800" dirty="0" smtClean="0"/>
              <a:t>: 00/</a:t>
            </a:r>
            <a:r>
              <a:rPr lang="ko-KR" altLang="en-US" sz="800" dirty="0" err="1" smtClean="0"/>
              <a:t>현재습도</a:t>
            </a:r>
            <a:r>
              <a:rPr lang="en-US" altLang="ko-KR" sz="800" dirty="0" smtClean="0"/>
              <a:t>: 00</a:t>
            </a:r>
            <a:endParaRPr lang="ko-KR" altLang="en-US" sz="800" dirty="0"/>
          </a:p>
        </p:txBody>
      </p:sp>
      <p:sp>
        <p:nvSpPr>
          <p:cNvPr id="56" name="직사각형 55"/>
          <p:cNvSpPr/>
          <p:nvPr/>
        </p:nvSpPr>
        <p:spPr>
          <a:xfrm>
            <a:off x="4007875" y="4265562"/>
            <a:ext cx="1252592" cy="233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적정</a:t>
            </a:r>
            <a:r>
              <a:rPr lang="en-US" altLang="ko-KR" sz="800" dirty="0" smtClean="0"/>
              <a:t>CO2 : 00/</a:t>
            </a:r>
            <a:r>
              <a:rPr lang="ko-KR" altLang="en-US" sz="800" dirty="0" smtClean="0"/>
              <a:t>현재</a:t>
            </a:r>
            <a:r>
              <a:rPr lang="en-US" altLang="ko-KR" sz="800" dirty="0" smtClean="0"/>
              <a:t>CO2: 00 </a:t>
            </a:r>
            <a:endParaRPr lang="ko-KR" altLang="en-US" sz="800" dirty="0"/>
          </a:p>
        </p:txBody>
      </p:sp>
      <p:sp>
        <p:nvSpPr>
          <p:cNvPr id="57" name="직사각형 56"/>
          <p:cNvSpPr/>
          <p:nvPr/>
        </p:nvSpPr>
        <p:spPr>
          <a:xfrm>
            <a:off x="5438411" y="4282559"/>
            <a:ext cx="1421481" cy="233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적정 </a:t>
            </a:r>
            <a:r>
              <a:rPr lang="ko-KR" altLang="en-US" sz="800" dirty="0" err="1" smtClean="0"/>
              <a:t>사료량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: 00kg/</a:t>
            </a:r>
            <a:r>
              <a:rPr lang="ko-KR" altLang="en-US" sz="800" dirty="0" smtClean="0"/>
              <a:t>현재 </a:t>
            </a:r>
            <a:r>
              <a:rPr lang="ko-KR" altLang="en-US" sz="800" dirty="0" err="1" smtClean="0"/>
              <a:t>배급량</a:t>
            </a:r>
            <a:r>
              <a:rPr lang="en-US" altLang="ko-KR" sz="800" dirty="0" smtClean="0"/>
              <a:t>: 00Kg</a:t>
            </a:r>
            <a:endParaRPr lang="ko-KR" altLang="en-US" sz="800" dirty="0"/>
          </a:p>
        </p:txBody>
      </p:sp>
      <p:sp>
        <p:nvSpPr>
          <p:cNvPr id="62" name="직사각형 61"/>
          <p:cNvSpPr/>
          <p:nvPr/>
        </p:nvSpPr>
        <p:spPr>
          <a:xfrm>
            <a:off x="8182031" y="5973052"/>
            <a:ext cx="1523129" cy="38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대시보드 편집하기</a:t>
            </a:r>
            <a:endParaRPr lang="ko-KR" altLang="en-US" sz="1200" dirty="0"/>
          </a:p>
        </p:txBody>
      </p:sp>
      <p:grpSp>
        <p:nvGrpSpPr>
          <p:cNvPr id="50" name="그룹 49"/>
          <p:cNvGrpSpPr/>
          <p:nvPr/>
        </p:nvGrpSpPr>
        <p:grpSpPr>
          <a:xfrm>
            <a:off x="1369826" y="2865338"/>
            <a:ext cx="1169448" cy="1268776"/>
            <a:chOff x="1605245" y="2166263"/>
            <a:chExt cx="1244389" cy="1138545"/>
          </a:xfrm>
        </p:grpSpPr>
        <p:grpSp>
          <p:nvGrpSpPr>
            <p:cNvPr id="58" name="그룹 57"/>
            <p:cNvGrpSpPr/>
            <p:nvPr/>
          </p:nvGrpSpPr>
          <p:grpSpPr>
            <a:xfrm>
              <a:off x="1605245" y="2166263"/>
              <a:ext cx="1244389" cy="1138545"/>
              <a:chOff x="1960248" y="2150755"/>
              <a:chExt cx="804309" cy="868912"/>
            </a:xfrm>
          </p:grpSpPr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0248" y="2150755"/>
                <a:ext cx="804309" cy="637377"/>
              </a:xfrm>
              <a:prstGeom prst="rect">
                <a:avLst/>
              </a:prstGeom>
            </p:spPr>
          </p:pic>
          <p:grpSp>
            <p:nvGrpSpPr>
              <p:cNvPr id="69" name="그룹 68"/>
              <p:cNvGrpSpPr/>
              <p:nvPr/>
            </p:nvGrpSpPr>
            <p:grpSpPr>
              <a:xfrm>
                <a:off x="1960248" y="2826362"/>
                <a:ext cx="766209" cy="193305"/>
                <a:chOff x="1960248" y="2826362"/>
                <a:chExt cx="766209" cy="193305"/>
              </a:xfrm>
            </p:grpSpPr>
            <p:sp>
              <p:nvSpPr>
                <p:cNvPr id="70" name="타원 69"/>
                <p:cNvSpPr/>
                <p:nvPr/>
              </p:nvSpPr>
              <p:spPr>
                <a:xfrm>
                  <a:off x="1960248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-</a:t>
                  </a:r>
                  <a:endParaRPr lang="ko-KR" altLang="en-US" dirty="0"/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>
                  <a:off x="2545306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60" name="TextBox 59"/>
            <p:cNvSpPr txBox="1"/>
            <p:nvPr/>
          </p:nvSpPr>
          <p:spPr>
            <a:xfrm>
              <a:off x="1832626" y="3058587"/>
              <a:ext cx="708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온도</a:t>
              </a:r>
              <a:r>
                <a:rPr lang="en-US" altLang="ko-KR" sz="1000" dirty="0" smtClean="0"/>
                <a:t>:OO</a:t>
              </a:r>
              <a:endParaRPr lang="ko-KR" altLang="en-US" sz="1000" dirty="0"/>
            </a:p>
          </p:txBody>
        </p: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468" y="2434857"/>
            <a:ext cx="1262164" cy="398631"/>
          </a:xfrm>
          <a:prstGeom prst="rect">
            <a:avLst/>
          </a:prstGeom>
        </p:spPr>
      </p:pic>
      <p:grpSp>
        <p:nvGrpSpPr>
          <p:cNvPr id="129" name="그룹 128"/>
          <p:cNvGrpSpPr/>
          <p:nvPr/>
        </p:nvGrpSpPr>
        <p:grpSpPr>
          <a:xfrm>
            <a:off x="2771116" y="2873624"/>
            <a:ext cx="1169448" cy="1268776"/>
            <a:chOff x="1605245" y="2166263"/>
            <a:chExt cx="1244389" cy="1138545"/>
          </a:xfrm>
        </p:grpSpPr>
        <p:grpSp>
          <p:nvGrpSpPr>
            <p:cNvPr id="130" name="그룹 129"/>
            <p:cNvGrpSpPr/>
            <p:nvPr/>
          </p:nvGrpSpPr>
          <p:grpSpPr>
            <a:xfrm>
              <a:off x="1605245" y="2166263"/>
              <a:ext cx="1244389" cy="1138545"/>
              <a:chOff x="1960248" y="2150755"/>
              <a:chExt cx="804309" cy="868912"/>
            </a:xfrm>
          </p:grpSpPr>
          <p:pic>
            <p:nvPicPr>
              <p:cNvPr id="132" name="그림 1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0248" y="2150755"/>
                <a:ext cx="804309" cy="637377"/>
              </a:xfrm>
              <a:prstGeom prst="rect">
                <a:avLst/>
              </a:prstGeom>
            </p:spPr>
          </p:pic>
          <p:grpSp>
            <p:nvGrpSpPr>
              <p:cNvPr id="133" name="그룹 132"/>
              <p:cNvGrpSpPr/>
              <p:nvPr/>
            </p:nvGrpSpPr>
            <p:grpSpPr>
              <a:xfrm>
                <a:off x="1960248" y="2826362"/>
                <a:ext cx="766209" cy="193305"/>
                <a:chOff x="1960248" y="2826362"/>
                <a:chExt cx="766209" cy="193305"/>
              </a:xfrm>
            </p:grpSpPr>
            <p:sp>
              <p:nvSpPr>
                <p:cNvPr id="134" name="타원 133"/>
                <p:cNvSpPr/>
                <p:nvPr/>
              </p:nvSpPr>
              <p:spPr>
                <a:xfrm>
                  <a:off x="1960248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-</a:t>
                  </a:r>
                  <a:endParaRPr lang="ko-KR" altLang="en-US" dirty="0"/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2545306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31" name="TextBox 130"/>
            <p:cNvSpPr txBox="1"/>
            <p:nvPr/>
          </p:nvSpPr>
          <p:spPr>
            <a:xfrm>
              <a:off x="1832626" y="3058587"/>
              <a:ext cx="708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온도</a:t>
              </a:r>
              <a:r>
                <a:rPr lang="en-US" altLang="ko-KR" sz="1000" dirty="0" smtClean="0"/>
                <a:t>:OO</a:t>
              </a:r>
              <a:endParaRPr lang="ko-KR" altLang="en-US" sz="1000" dirty="0"/>
            </a:p>
          </p:txBody>
        </p:sp>
      </p:grpSp>
      <p:pic>
        <p:nvPicPr>
          <p:cNvPr id="136" name="그림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621" y="2445661"/>
            <a:ext cx="1194437" cy="398631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4087693" y="2873624"/>
            <a:ext cx="1169448" cy="1268776"/>
            <a:chOff x="1605245" y="2166263"/>
            <a:chExt cx="1244389" cy="1138545"/>
          </a:xfrm>
        </p:grpSpPr>
        <p:grpSp>
          <p:nvGrpSpPr>
            <p:cNvPr id="146" name="그룹 145"/>
            <p:cNvGrpSpPr/>
            <p:nvPr/>
          </p:nvGrpSpPr>
          <p:grpSpPr>
            <a:xfrm>
              <a:off x="1605245" y="2166263"/>
              <a:ext cx="1244389" cy="1138545"/>
              <a:chOff x="1960248" y="2150755"/>
              <a:chExt cx="804309" cy="868912"/>
            </a:xfrm>
          </p:grpSpPr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0248" y="2150755"/>
                <a:ext cx="804309" cy="637377"/>
              </a:xfrm>
              <a:prstGeom prst="rect">
                <a:avLst/>
              </a:prstGeom>
            </p:spPr>
          </p:pic>
          <p:grpSp>
            <p:nvGrpSpPr>
              <p:cNvPr id="149" name="그룹 148"/>
              <p:cNvGrpSpPr/>
              <p:nvPr/>
            </p:nvGrpSpPr>
            <p:grpSpPr>
              <a:xfrm>
                <a:off x="1960248" y="2826362"/>
                <a:ext cx="766209" cy="193305"/>
                <a:chOff x="1960248" y="2826362"/>
                <a:chExt cx="766209" cy="193305"/>
              </a:xfrm>
            </p:grpSpPr>
            <p:sp>
              <p:nvSpPr>
                <p:cNvPr id="150" name="타원 149"/>
                <p:cNvSpPr/>
                <p:nvPr/>
              </p:nvSpPr>
              <p:spPr>
                <a:xfrm>
                  <a:off x="1960248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-</a:t>
                  </a:r>
                  <a:endParaRPr lang="ko-KR" altLang="en-US" dirty="0"/>
                </a:p>
              </p:txBody>
            </p:sp>
            <p:sp>
              <p:nvSpPr>
                <p:cNvPr id="151" name="타원 150"/>
                <p:cNvSpPr/>
                <p:nvPr/>
              </p:nvSpPr>
              <p:spPr>
                <a:xfrm>
                  <a:off x="2545306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47" name="TextBox 146"/>
            <p:cNvSpPr txBox="1"/>
            <p:nvPr/>
          </p:nvSpPr>
          <p:spPr>
            <a:xfrm>
              <a:off x="1832626" y="3058587"/>
              <a:ext cx="708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온도</a:t>
              </a:r>
              <a:r>
                <a:rPr lang="en-US" altLang="ko-KR" sz="1000" dirty="0" smtClean="0"/>
                <a:t>:OO</a:t>
              </a:r>
              <a:endParaRPr lang="ko-KR" altLang="en-US" sz="1000" dirty="0"/>
            </a:p>
          </p:txBody>
        </p:sp>
      </p:grpSp>
      <p:pic>
        <p:nvPicPr>
          <p:cNvPr id="152" name="그림 1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98" y="2445661"/>
            <a:ext cx="1194437" cy="398631"/>
          </a:xfrm>
          <a:prstGeom prst="rect">
            <a:avLst/>
          </a:prstGeom>
        </p:spPr>
      </p:pic>
      <p:grpSp>
        <p:nvGrpSpPr>
          <p:cNvPr id="153" name="그룹 152"/>
          <p:cNvGrpSpPr/>
          <p:nvPr/>
        </p:nvGrpSpPr>
        <p:grpSpPr>
          <a:xfrm>
            <a:off x="5416972" y="2880682"/>
            <a:ext cx="1169448" cy="1268776"/>
            <a:chOff x="1605245" y="2166263"/>
            <a:chExt cx="1244389" cy="1138545"/>
          </a:xfrm>
        </p:grpSpPr>
        <p:grpSp>
          <p:nvGrpSpPr>
            <p:cNvPr id="154" name="그룹 153"/>
            <p:cNvGrpSpPr/>
            <p:nvPr/>
          </p:nvGrpSpPr>
          <p:grpSpPr>
            <a:xfrm>
              <a:off x="1605245" y="2166263"/>
              <a:ext cx="1244389" cy="1138545"/>
              <a:chOff x="1960248" y="2150755"/>
              <a:chExt cx="804309" cy="868912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0248" y="2150755"/>
                <a:ext cx="804309" cy="637377"/>
              </a:xfrm>
              <a:prstGeom prst="rect">
                <a:avLst/>
              </a:prstGeom>
            </p:spPr>
          </p:pic>
          <p:grpSp>
            <p:nvGrpSpPr>
              <p:cNvPr id="157" name="그룹 156"/>
              <p:cNvGrpSpPr/>
              <p:nvPr/>
            </p:nvGrpSpPr>
            <p:grpSpPr>
              <a:xfrm>
                <a:off x="1960248" y="2826362"/>
                <a:ext cx="766209" cy="193305"/>
                <a:chOff x="1960248" y="2826362"/>
                <a:chExt cx="766209" cy="193305"/>
              </a:xfrm>
            </p:grpSpPr>
            <p:sp>
              <p:nvSpPr>
                <p:cNvPr id="158" name="타원 157"/>
                <p:cNvSpPr/>
                <p:nvPr/>
              </p:nvSpPr>
              <p:spPr>
                <a:xfrm>
                  <a:off x="1960248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-</a:t>
                  </a:r>
                  <a:endParaRPr lang="ko-KR" altLang="en-US" dirty="0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2545306" y="2826362"/>
                  <a:ext cx="181151" cy="1933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+</a:t>
                  </a:r>
                  <a:endParaRPr lang="ko-KR" altLang="en-US" dirty="0"/>
                </a:p>
              </p:txBody>
            </p:sp>
          </p:grpSp>
        </p:grpSp>
        <p:sp>
          <p:nvSpPr>
            <p:cNvPr id="155" name="TextBox 154"/>
            <p:cNvSpPr txBox="1"/>
            <p:nvPr/>
          </p:nvSpPr>
          <p:spPr>
            <a:xfrm>
              <a:off x="1832626" y="3058587"/>
              <a:ext cx="708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온도</a:t>
              </a:r>
              <a:r>
                <a:rPr lang="en-US" altLang="ko-KR" sz="1000" dirty="0" smtClean="0"/>
                <a:t>:OO</a:t>
              </a:r>
              <a:endParaRPr lang="ko-KR" altLang="en-US" sz="1000" dirty="0"/>
            </a:p>
          </p:txBody>
        </p:sp>
      </p:grpSp>
      <p:pic>
        <p:nvPicPr>
          <p:cNvPr id="160" name="그림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477" y="2452719"/>
            <a:ext cx="1194437" cy="3986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76548" y="1951892"/>
            <a:ext cx="2761806" cy="316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화면 예시</a:t>
            </a:r>
            <a:endParaRPr lang="ko-KR" altLang="en-US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5"/>
          <a:srcRect l="86164" t="601" b="57867"/>
          <a:stretch/>
        </p:blipFill>
        <p:spPr>
          <a:xfrm>
            <a:off x="9060245" y="1450222"/>
            <a:ext cx="647291" cy="515156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415" y="2054347"/>
            <a:ext cx="1771854" cy="3499936"/>
          </a:xfrm>
          <a:prstGeom prst="rect">
            <a:avLst/>
          </a:prstGeom>
        </p:spPr>
      </p:pic>
      <p:sp>
        <p:nvSpPr>
          <p:cNvPr id="164" name="직사각형 163"/>
          <p:cNvSpPr/>
          <p:nvPr/>
        </p:nvSpPr>
        <p:spPr>
          <a:xfrm>
            <a:off x="8108771" y="5536513"/>
            <a:ext cx="1669651" cy="382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</a:rPr>
              <a:t>예방접종 시키기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 smtClean="0">
                <a:solidFill>
                  <a:schemeClr val="tx1"/>
                </a:solidFill>
              </a:rPr>
              <a:t>축사 청소</a:t>
            </a:r>
            <a:endParaRPr lang="en-US" altLang="ko-KR" sz="800" dirty="0" smtClean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608323" y="1386670"/>
            <a:ext cx="1365380" cy="650507"/>
            <a:chOff x="6389645" y="1506097"/>
            <a:chExt cx="1365380" cy="650507"/>
          </a:xfrm>
        </p:grpSpPr>
        <p:sp>
          <p:nvSpPr>
            <p:cNvPr id="2" name="사각형 설명선 1"/>
            <p:cNvSpPr/>
            <p:nvPr/>
          </p:nvSpPr>
          <p:spPr>
            <a:xfrm rot="10800000">
              <a:off x="6389645" y="1506097"/>
              <a:ext cx="1365380" cy="650507"/>
            </a:xfrm>
            <a:prstGeom prst="wedgeRectCallout">
              <a:avLst>
                <a:gd name="adj1" fmla="val -77644"/>
                <a:gd name="adj2" fmla="val 822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24088" y="1798753"/>
              <a:ext cx="1115988" cy="330772"/>
            </a:xfrm>
            <a:prstGeom prst="rect">
              <a:avLst/>
            </a:prstGeom>
          </p:spPr>
        </p:pic>
      </p:grp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/>
          <a:srcRect l="-1546" t="2608" r="1546" b="44888"/>
          <a:stretch/>
        </p:blipFill>
        <p:spPr>
          <a:xfrm>
            <a:off x="7733019" y="1458275"/>
            <a:ext cx="1115988" cy="17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1175191"/>
            <a:ext cx="9857846" cy="514617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14475" y="181708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박근모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 상세 관리</a:t>
                      </a:r>
                      <a:endParaRPr lang="ko-KR" altLang="en-US" sz="11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목장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064680"/>
              </p:ext>
            </p:extLst>
          </p:nvPr>
        </p:nvGraphicFramePr>
        <p:xfrm>
          <a:off x="9993868" y="1180"/>
          <a:ext cx="2111351" cy="660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가축의 개체 중 선택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선택된 가축의 총 정보를 표시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선택된 가축에서 농장을 선택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선택된 농장에서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CCTV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와 주요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데이터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가축의 유통가격 표시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전문가와의 상담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0065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45018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98269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0"/>
                  </a:ext>
                </a:extLst>
              </a:tr>
              <a:tr h="3078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35488"/>
                  </a:ext>
                </a:extLst>
              </a:tr>
              <a:tr h="39416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124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가축의 개체를 선택 후 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365154" y="2095458"/>
            <a:ext cx="4350154" cy="748127"/>
            <a:chOff x="2262650" y="1895433"/>
            <a:chExt cx="4350154" cy="7481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011" y="1970738"/>
              <a:ext cx="500793" cy="67282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038" y="2039791"/>
              <a:ext cx="720000" cy="51794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195" y="2041643"/>
              <a:ext cx="720000" cy="49771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50" y="1895433"/>
              <a:ext cx="720000" cy="671400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455126" y="1874531"/>
            <a:ext cx="3152280" cy="1403693"/>
            <a:chOff x="1353697" y="2792918"/>
            <a:chExt cx="2974029" cy="2403635"/>
          </a:xfrm>
        </p:grpSpPr>
        <p:sp>
          <p:nvSpPr>
            <p:cNvPr id="71" name="직사각형 70"/>
            <p:cNvSpPr/>
            <p:nvPr/>
          </p:nvSpPr>
          <p:spPr>
            <a:xfrm>
              <a:off x="3337008" y="3392993"/>
              <a:ext cx="990718" cy="601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일일 사료 소비량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: OO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353697" y="2792918"/>
              <a:ext cx="2974029" cy="2403635"/>
              <a:chOff x="1353697" y="2792918"/>
              <a:chExt cx="2974029" cy="240363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1360572" y="2792918"/>
                <a:ext cx="2967153" cy="1195628"/>
                <a:chOff x="1434181" y="716048"/>
                <a:chExt cx="4002546" cy="2061187"/>
              </a:xfrm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1439556" y="716048"/>
                  <a:ext cx="1336431" cy="103749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총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개체수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:</a:t>
                  </a:r>
                  <a:br>
                    <a:rPr lang="en-US" altLang="ko-KR" sz="800" dirty="0" smtClean="0">
                      <a:solidFill>
                        <a:schemeClr val="tx1"/>
                      </a:solidFill>
                    </a:rPr>
                  </a:br>
                  <a:r>
                    <a:rPr lang="en-US" altLang="ko-KR" sz="800" dirty="0">
                      <a:solidFill>
                        <a:schemeClr val="tx1"/>
                      </a:solidFill>
                    </a:rPr>
                    <a:t>5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,454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마리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2763866" y="716048"/>
                  <a:ext cx="1336431" cy="10374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평균 무게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:</a:t>
                  </a:r>
                  <a:br>
                    <a:rPr lang="en-US" altLang="ko-KR" sz="800" dirty="0" smtClean="0">
                      <a:solidFill>
                        <a:schemeClr val="tx1"/>
                      </a:solidFill>
                    </a:rPr>
                  </a:b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500kg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2763865" y="1739744"/>
                  <a:ext cx="1336431" cy="10374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일일 생산량 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: OO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1434181" y="1739743"/>
                  <a:ext cx="1336431" cy="103749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평균 크기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125cm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4100296" y="716048"/>
                  <a:ext cx="1336431" cy="10374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최근 산란</a:t>
                  </a:r>
                  <a:endParaRPr lang="en-US" altLang="ko-KR" sz="8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출산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)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일자 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altLang="ko-KR" sz="800" dirty="0" err="1" smtClean="0">
                      <a:solidFill>
                        <a:schemeClr val="tx1"/>
                      </a:solidFill>
                    </a:rPr>
                    <a:t>yymmdd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4" name="직사각형 73"/>
              <p:cNvSpPr/>
              <p:nvPr/>
            </p:nvSpPr>
            <p:spPr>
              <a:xfrm>
                <a:off x="1353697" y="3992923"/>
                <a:ext cx="990718" cy="6018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예방 접종 </a:t>
                </a:r>
                <a:r>
                  <a:rPr lang="ko-KR" altLang="en-US" sz="800" dirty="0" err="1" smtClean="0">
                    <a:solidFill>
                      <a:schemeClr val="tx1"/>
                    </a:solidFill>
                  </a:rPr>
                  <a:t>완료율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346408" y="3993068"/>
                <a:ext cx="990718" cy="6018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질병 발생 비율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355139" y="4594738"/>
                <a:ext cx="990718" cy="6018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 smtClean="0">
                    <a:solidFill>
                      <a:schemeClr val="tx1"/>
                    </a:solidFill>
                  </a:rPr>
                  <a:t>격리중</a:t>
                </a:r>
                <a:r>
                  <a:rPr lang="ko-KR" altLang="en-US" sz="800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800" dirty="0" err="1" smtClean="0">
                    <a:solidFill>
                      <a:schemeClr val="tx1"/>
                    </a:solidFill>
                  </a:rPr>
                  <a:t>개체수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3337008" y="3993068"/>
                <a:ext cx="990718" cy="6018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최근 질병 발생 비율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3336339" y="4594738"/>
                <a:ext cx="990718" cy="6018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최근 질병 발생일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2345739" y="4594738"/>
                <a:ext cx="990718" cy="6018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발정기 </a:t>
                </a:r>
                <a:r>
                  <a:rPr lang="ko-KR" altLang="en-US" sz="800" dirty="0" err="1" smtClean="0">
                    <a:solidFill>
                      <a:schemeClr val="tx1"/>
                    </a:solidFill>
                  </a:rPr>
                  <a:t>개체수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rcRect l="8166" t="33425" r="6551" b="23724"/>
          <a:stretch/>
        </p:blipFill>
        <p:spPr>
          <a:xfrm>
            <a:off x="1217077" y="2913764"/>
            <a:ext cx="1016153" cy="147167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338515" y="2045858"/>
            <a:ext cx="720000" cy="712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630" y="3422012"/>
            <a:ext cx="5006415" cy="24686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0" name="오른쪽 화살표 19"/>
          <p:cNvSpPr/>
          <p:nvPr/>
        </p:nvSpPr>
        <p:spPr>
          <a:xfrm>
            <a:off x="5902210" y="4408383"/>
            <a:ext cx="320483" cy="4958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오른쪽 화살표 81"/>
          <p:cNvSpPr/>
          <p:nvPr/>
        </p:nvSpPr>
        <p:spPr>
          <a:xfrm rot="10800000">
            <a:off x="1243161" y="4363366"/>
            <a:ext cx="320483" cy="495858"/>
          </a:xfrm>
          <a:prstGeom prst="rightArrow">
            <a:avLst>
              <a:gd name="adj1" fmla="val 50000"/>
              <a:gd name="adj2" fmla="val 5297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771540" y="17956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128239" y="16217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06919" y="27513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075283" y="32700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744" y="3784774"/>
            <a:ext cx="3575495" cy="192120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90837" y="34286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28901" y="5389685"/>
            <a:ext cx="694592" cy="500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가축의 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개체 리스트 보기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2394699" y="51590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21" name="타원 20"/>
          <p:cNvSpPr/>
          <p:nvPr/>
        </p:nvSpPr>
        <p:spPr>
          <a:xfrm>
            <a:off x="9081648" y="5759155"/>
            <a:ext cx="712177" cy="624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전문가와의 상담</a:t>
            </a:r>
            <a:endParaRPr lang="ko-KR" altLang="en-US" sz="800"/>
          </a:p>
        </p:txBody>
      </p:sp>
      <p:sp>
        <p:nvSpPr>
          <p:cNvPr id="22" name="직사각형 21"/>
          <p:cNvSpPr/>
          <p:nvPr/>
        </p:nvSpPr>
        <p:spPr>
          <a:xfrm>
            <a:off x="8873899" y="55911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63" name="타원 62"/>
          <p:cNvSpPr/>
          <p:nvPr/>
        </p:nvSpPr>
        <p:spPr>
          <a:xfrm>
            <a:off x="170072" y="2517955"/>
            <a:ext cx="892024" cy="233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09429" y="3346970"/>
            <a:ext cx="776377" cy="215444"/>
          </a:xfrm>
          <a:prstGeom prst="rect">
            <a:avLst/>
          </a:prstGeom>
          <a:solidFill>
            <a:srgbClr val="E0F2F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전문가 상담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0173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2951</Words>
  <Application>Microsoft Office PowerPoint</Application>
  <PresentationFormat>와이드스크린</PresentationFormat>
  <Paragraphs>1260</Paragraphs>
  <Slides>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DW-014</dc:creator>
  <cp:lastModifiedBy>user1</cp:lastModifiedBy>
  <cp:revision>236</cp:revision>
  <dcterms:created xsi:type="dcterms:W3CDTF">2024-01-16T03:28:47Z</dcterms:created>
  <dcterms:modified xsi:type="dcterms:W3CDTF">2024-09-03T03:12:18Z</dcterms:modified>
</cp:coreProperties>
</file>